
<file path=[Content_Types].xml><?xml version="1.0" encoding="utf-8"?>
<Types xmlns="http://schemas.openxmlformats.org/package/2006/content-types">
  <Default Extension="jpe"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4" r:id="rId4"/>
  </p:sldMasterIdLst>
  <p:notesMasterIdLst>
    <p:notesMasterId r:id="rId56"/>
  </p:notesMasterIdLst>
  <p:handoutMasterIdLst>
    <p:handoutMasterId r:id="rId57"/>
  </p:handoutMasterIdLst>
  <p:sldIdLst>
    <p:sldId id="256" r:id="rId5"/>
    <p:sldId id="278" r:id="rId6"/>
    <p:sldId id="266" r:id="rId7"/>
    <p:sldId id="274" r:id="rId8"/>
    <p:sldId id="277" r:id="rId9"/>
    <p:sldId id="276" r:id="rId10"/>
    <p:sldId id="275" r:id="rId11"/>
    <p:sldId id="280" r:id="rId12"/>
    <p:sldId id="261" r:id="rId13"/>
    <p:sldId id="279" r:id="rId14"/>
    <p:sldId id="281" r:id="rId15"/>
    <p:sldId id="284" r:id="rId16"/>
    <p:sldId id="285" r:id="rId17"/>
    <p:sldId id="282" r:id="rId18"/>
    <p:sldId id="286" r:id="rId19"/>
    <p:sldId id="283" r:id="rId20"/>
    <p:sldId id="272" r:id="rId21"/>
    <p:sldId id="287" r:id="rId22"/>
    <p:sldId id="319" r:id="rId23"/>
    <p:sldId id="288" r:id="rId24"/>
    <p:sldId id="289" r:id="rId25"/>
    <p:sldId id="290" r:id="rId26"/>
    <p:sldId id="292" r:id="rId27"/>
    <p:sldId id="291" r:id="rId28"/>
    <p:sldId id="293" r:id="rId29"/>
    <p:sldId id="294" r:id="rId30"/>
    <p:sldId id="295" r:id="rId31"/>
    <p:sldId id="296" r:id="rId32"/>
    <p:sldId id="297" r:id="rId33"/>
    <p:sldId id="298" r:id="rId34"/>
    <p:sldId id="318" r:id="rId35"/>
    <p:sldId id="304" r:id="rId36"/>
    <p:sldId id="299" r:id="rId37"/>
    <p:sldId id="300" r:id="rId38"/>
    <p:sldId id="301" r:id="rId39"/>
    <p:sldId id="302" r:id="rId40"/>
    <p:sldId id="303" r:id="rId41"/>
    <p:sldId id="305" r:id="rId42"/>
    <p:sldId id="311" r:id="rId43"/>
    <p:sldId id="316" r:id="rId44"/>
    <p:sldId id="306" r:id="rId45"/>
    <p:sldId id="307" r:id="rId46"/>
    <p:sldId id="308" r:id="rId47"/>
    <p:sldId id="309" r:id="rId48"/>
    <p:sldId id="310" r:id="rId49"/>
    <p:sldId id="312" r:id="rId50"/>
    <p:sldId id="313" r:id="rId51"/>
    <p:sldId id="314" r:id="rId52"/>
    <p:sldId id="315" r:id="rId53"/>
    <p:sldId id="317" r:id="rId54"/>
    <p:sldId id="27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75"/>
  </p:normalViewPr>
  <p:slideViewPr>
    <p:cSldViewPr snapToGrid="0" snapToObjects="1">
      <p:cViewPr varScale="1">
        <p:scale>
          <a:sx n="69" d="100"/>
          <a:sy n="69" d="100"/>
        </p:scale>
        <p:origin x="780" y="5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 Misigaro" userId="7c18b8163a7436e9" providerId="LiveId" clId="{1BD46495-5D15-4E43-9236-F311FE0D8954}"/>
    <pc:docChg chg="modSld">
      <pc:chgData name="Lea Misigaro" userId="7c18b8163a7436e9" providerId="LiveId" clId="{1BD46495-5D15-4E43-9236-F311FE0D8954}" dt="2023-06-14T02:26:54.006" v="0" actId="20577"/>
      <pc:docMkLst>
        <pc:docMk/>
      </pc:docMkLst>
      <pc:sldChg chg="modSp mod">
        <pc:chgData name="Lea Misigaro" userId="7c18b8163a7436e9" providerId="LiveId" clId="{1BD46495-5D15-4E43-9236-F311FE0D8954}" dt="2023-06-14T02:26:54.006" v="0" actId="20577"/>
        <pc:sldMkLst>
          <pc:docMk/>
          <pc:sldMk cId="4215141503" sldId="290"/>
        </pc:sldMkLst>
        <pc:spChg chg="mod">
          <ac:chgData name="Lea Misigaro" userId="7c18b8163a7436e9" providerId="LiveId" clId="{1BD46495-5D15-4E43-9236-F311FE0D8954}" dt="2023-06-14T02:26:54.006" v="0" actId="20577"/>
          <ac:spMkLst>
            <pc:docMk/>
            <pc:sldMk cId="4215141503" sldId="290"/>
            <ac:spMk id="2" creationId="{C772FEAF-C126-32FE-DD34-FC3C2049B678}"/>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E558A-618F-47DB-8834-0D171BD7957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1D162D0-5ED9-4AC5-8F08-9420EF3B656E}">
      <dgm:prSet/>
      <dgm:spPr/>
      <dgm:t>
        <a:bodyPr/>
        <a:lstStyle/>
        <a:p>
          <a:r>
            <a:rPr lang="en-US" b="1"/>
            <a:t>Preview</a:t>
          </a:r>
          <a:endParaRPr lang="en-US"/>
        </a:p>
      </dgm:t>
    </dgm:pt>
    <dgm:pt modelId="{4B0C33EA-435D-4AF5-8C78-0A7485003E1D}" type="parTrans" cxnId="{EA84DE31-BC81-40C5-A044-A120B9B388C0}">
      <dgm:prSet/>
      <dgm:spPr/>
      <dgm:t>
        <a:bodyPr/>
        <a:lstStyle/>
        <a:p>
          <a:endParaRPr lang="en-US"/>
        </a:p>
      </dgm:t>
    </dgm:pt>
    <dgm:pt modelId="{F42F742D-EC30-4937-A31C-79F5D9216F5C}" type="sibTrans" cxnId="{EA84DE31-BC81-40C5-A044-A120B9B388C0}">
      <dgm:prSet/>
      <dgm:spPr/>
      <dgm:t>
        <a:bodyPr/>
        <a:lstStyle/>
        <a:p>
          <a:endParaRPr lang="en-US"/>
        </a:p>
      </dgm:t>
    </dgm:pt>
    <dgm:pt modelId="{79607A8C-2EB7-4F59-BA58-562E41891216}">
      <dgm:prSet/>
      <dgm:spPr/>
      <dgm:t>
        <a:bodyPr/>
        <a:lstStyle/>
        <a:p>
          <a:r>
            <a:rPr lang="en-US" b="1"/>
            <a:t>Data Collection</a:t>
          </a:r>
          <a:endParaRPr lang="en-US"/>
        </a:p>
      </dgm:t>
    </dgm:pt>
    <dgm:pt modelId="{89C41EED-9EA4-4463-991E-3C57C1E200B1}" type="parTrans" cxnId="{787E468C-83B7-4F3D-BC2C-73C2A1BF33AD}">
      <dgm:prSet/>
      <dgm:spPr/>
      <dgm:t>
        <a:bodyPr/>
        <a:lstStyle/>
        <a:p>
          <a:endParaRPr lang="en-US"/>
        </a:p>
      </dgm:t>
    </dgm:pt>
    <dgm:pt modelId="{4354BC46-1878-47C3-9AC7-A9AB5C9BB3C3}" type="sibTrans" cxnId="{787E468C-83B7-4F3D-BC2C-73C2A1BF33AD}">
      <dgm:prSet/>
      <dgm:spPr/>
      <dgm:t>
        <a:bodyPr/>
        <a:lstStyle/>
        <a:p>
          <a:endParaRPr lang="en-US"/>
        </a:p>
      </dgm:t>
    </dgm:pt>
    <dgm:pt modelId="{2667723C-2786-41F8-918D-DB1592FCF13D}">
      <dgm:prSet/>
      <dgm:spPr/>
      <dgm:t>
        <a:bodyPr/>
        <a:lstStyle/>
        <a:p>
          <a:r>
            <a:rPr lang="en-US" b="1"/>
            <a:t>Data Wrangling</a:t>
          </a:r>
          <a:endParaRPr lang="en-US"/>
        </a:p>
      </dgm:t>
    </dgm:pt>
    <dgm:pt modelId="{731FFE28-D952-4BD8-AA81-8583644F2F9A}" type="parTrans" cxnId="{B7A19AE0-93FF-4A4B-8B7F-8AF2C15B37F1}">
      <dgm:prSet/>
      <dgm:spPr/>
      <dgm:t>
        <a:bodyPr/>
        <a:lstStyle/>
        <a:p>
          <a:endParaRPr lang="en-US"/>
        </a:p>
      </dgm:t>
    </dgm:pt>
    <dgm:pt modelId="{F9E0CF77-D8BF-4CB3-9AE6-9FC92F8C6FB8}" type="sibTrans" cxnId="{B7A19AE0-93FF-4A4B-8B7F-8AF2C15B37F1}">
      <dgm:prSet/>
      <dgm:spPr/>
      <dgm:t>
        <a:bodyPr/>
        <a:lstStyle/>
        <a:p>
          <a:endParaRPr lang="en-US"/>
        </a:p>
      </dgm:t>
    </dgm:pt>
    <dgm:pt modelId="{EAD10854-D2E6-432A-A2E8-5FBD33F030CD}">
      <dgm:prSet/>
      <dgm:spPr/>
      <dgm:t>
        <a:bodyPr/>
        <a:lstStyle/>
        <a:p>
          <a:r>
            <a:rPr lang="en-US" b="1"/>
            <a:t>Exploration</a:t>
          </a:r>
          <a:endParaRPr lang="en-US"/>
        </a:p>
      </dgm:t>
    </dgm:pt>
    <dgm:pt modelId="{CE52C5DE-1035-440C-A388-BF15B6870A3C}" type="parTrans" cxnId="{8AC75DAD-D057-49DD-AD63-9C14AE851A6F}">
      <dgm:prSet/>
      <dgm:spPr/>
      <dgm:t>
        <a:bodyPr/>
        <a:lstStyle/>
        <a:p>
          <a:endParaRPr lang="en-US"/>
        </a:p>
      </dgm:t>
    </dgm:pt>
    <dgm:pt modelId="{17E636D6-7A39-4259-B979-9B5A2ED472C4}" type="sibTrans" cxnId="{8AC75DAD-D057-49DD-AD63-9C14AE851A6F}">
      <dgm:prSet/>
      <dgm:spPr/>
      <dgm:t>
        <a:bodyPr/>
        <a:lstStyle/>
        <a:p>
          <a:endParaRPr lang="en-US"/>
        </a:p>
      </dgm:t>
    </dgm:pt>
    <dgm:pt modelId="{7F71DC65-72EC-410B-9678-DB3D67ABDE39}">
      <dgm:prSet/>
      <dgm:spPr/>
      <dgm:t>
        <a:bodyPr/>
        <a:lstStyle/>
        <a:p>
          <a:r>
            <a:rPr lang="en-US" b="1"/>
            <a:t>ANOVAs and Independent Chi Square and answering questions</a:t>
          </a:r>
        </a:p>
      </dgm:t>
    </dgm:pt>
    <dgm:pt modelId="{04A0B767-DDCD-4AD9-8D91-23131867DB67}" type="parTrans" cxnId="{7C11D4C4-2B2C-49D5-9013-CC7108B36542}">
      <dgm:prSet/>
      <dgm:spPr/>
      <dgm:t>
        <a:bodyPr/>
        <a:lstStyle/>
        <a:p>
          <a:endParaRPr lang="en-US"/>
        </a:p>
      </dgm:t>
    </dgm:pt>
    <dgm:pt modelId="{749A1312-E259-4085-8457-9D12F948193B}" type="sibTrans" cxnId="{7C11D4C4-2B2C-49D5-9013-CC7108B36542}">
      <dgm:prSet/>
      <dgm:spPr/>
      <dgm:t>
        <a:bodyPr/>
        <a:lstStyle/>
        <a:p>
          <a:endParaRPr lang="en-US"/>
        </a:p>
      </dgm:t>
    </dgm:pt>
    <dgm:pt modelId="{4FFE4FF0-8CFB-4F5E-A9AA-7B770C310DB0}">
      <dgm:prSet/>
      <dgm:spPr/>
      <dgm:t>
        <a:bodyPr/>
        <a:lstStyle/>
        <a:p>
          <a:r>
            <a:rPr lang="en-US" b="1"/>
            <a:t>Final Analysis</a:t>
          </a:r>
        </a:p>
      </dgm:t>
    </dgm:pt>
    <dgm:pt modelId="{DCE2F963-536D-49ED-9992-3B420E9B737D}" type="parTrans" cxnId="{E0A52FBD-C845-44DB-8285-865457B56420}">
      <dgm:prSet/>
      <dgm:spPr/>
      <dgm:t>
        <a:bodyPr/>
        <a:lstStyle/>
        <a:p>
          <a:endParaRPr lang="en-US"/>
        </a:p>
      </dgm:t>
    </dgm:pt>
    <dgm:pt modelId="{F9640D78-7BF9-47AB-9D72-401B00BD9240}" type="sibTrans" cxnId="{E0A52FBD-C845-44DB-8285-865457B56420}">
      <dgm:prSet/>
      <dgm:spPr/>
      <dgm:t>
        <a:bodyPr/>
        <a:lstStyle/>
        <a:p>
          <a:endParaRPr lang="en-US"/>
        </a:p>
      </dgm:t>
    </dgm:pt>
    <dgm:pt modelId="{1878E86C-2F87-4453-83D0-57C695093993}">
      <dgm:prSet/>
      <dgm:spPr/>
      <dgm:t>
        <a:bodyPr/>
        <a:lstStyle/>
        <a:p>
          <a:r>
            <a:rPr lang="en-US" b="1"/>
            <a:t>End</a:t>
          </a:r>
        </a:p>
      </dgm:t>
    </dgm:pt>
    <dgm:pt modelId="{9049504D-A104-4BF2-912B-B7B8867C7A63}" type="parTrans" cxnId="{8514A22F-B36B-4BC6-B57B-CBE9B1B3A0E6}">
      <dgm:prSet/>
      <dgm:spPr/>
      <dgm:t>
        <a:bodyPr/>
        <a:lstStyle/>
        <a:p>
          <a:endParaRPr lang="en-US"/>
        </a:p>
      </dgm:t>
    </dgm:pt>
    <dgm:pt modelId="{52C97236-6B79-446F-8231-1DEA27B70D6E}" type="sibTrans" cxnId="{8514A22F-B36B-4BC6-B57B-CBE9B1B3A0E6}">
      <dgm:prSet/>
      <dgm:spPr/>
      <dgm:t>
        <a:bodyPr/>
        <a:lstStyle/>
        <a:p>
          <a:endParaRPr lang="en-US"/>
        </a:p>
      </dgm:t>
    </dgm:pt>
    <dgm:pt modelId="{13DD122F-4CEF-4748-8197-F6A319A1C5B0}" type="pres">
      <dgm:prSet presAssocID="{994E558A-618F-47DB-8834-0D171BD79572}" presName="linear" presStyleCnt="0">
        <dgm:presLayoutVars>
          <dgm:animLvl val="lvl"/>
          <dgm:resizeHandles val="exact"/>
        </dgm:presLayoutVars>
      </dgm:prSet>
      <dgm:spPr/>
    </dgm:pt>
    <dgm:pt modelId="{5685D086-D966-4905-B66C-2C93D33BD246}" type="pres">
      <dgm:prSet presAssocID="{B1D162D0-5ED9-4AC5-8F08-9420EF3B656E}" presName="parentText" presStyleLbl="node1" presStyleIdx="0" presStyleCnt="7">
        <dgm:presLayoutVars>
          <dgm:chMax val="0"/>
          <dgm:bulletEnabled val="1"/>
        </dgm:presLayoutVars>
      </dgm:prSet>
      <dgm:spPr/>
    </dgm:pt>
    <dgm:pt modelId="{E21C03D8-B6B4-4C78-8997-B167F35EA566}" type="pres">
      <dgm:prSet presAssocID="{F42F742D-EC30-4937-A31C-79F5D9216F5C}" presName="spacer" presStyleCnt="0"/>
      <dgm:spPr/>
    </dgm:pt>
    <dgm:pt modelId="{3390528F-3275-4FB6-9683-0B944A85F810}" type="pres">
      <dgm:prSet presAssocID="{79607A8C-2EB7-4F59-BA58-562E41891216}" presName="parentText" presStyleLbl="node1" presStyleIdx="1" presStyleCnt="7">
        <dgm:presLayoutVars>
          <dgm:chMax val="0"/>
          <dgm:bulletEnabled val="1"/>
        </dgm:presLayoutVars>
      </dgm:prSet>
      <dgm:spPr/>
    </dgm:pt>
    <dgm:pt modelId="{B2109CA8-A403-4460-960B-E93D4C81159B}" type="pres">
      <dgm:prSet presAssocID="{4354BC46-1878-47C3-9AC7-A9AB5C9BB3C3}" presName="spacer" presStyleCnt="0"/>
      <dgm:spPr/>
    </dgm:pt>
    <dgm:pt modelId="{4AC4FE75-0345-4DF8-97BE-A7518179FDF2}" type="pres">
      <dgm:prSet presAssocID="{2667723C-2786-41F8-918D-DB1592FCF13D}" presName="parentText" presStyleLbl="node1" presStyleIdx="2" presStyleCnt="7">
        <dgm:presLayoutVars>
          <dgm:chMax val="0"/>
          <dgm:bulletEnabled val="1"/>
        </dgm:presLayoutVars>
      </dgm:prSet>
      <dgm:spPr/>
    </dgm:pt>
    <dgm:pt modelId="{59D21E4E-BD0F-49E0-B9B5-D55FB29FBF58}" type="pres">
      <dgm:prSet presAssocID="{F9E0CF77-D8BF-4CB3-9AE6-9FC92F8C6FB8}" presName="spacer" presStyleCnt="0"/>
      <dgm:spPr/>
    </dgm:pt>
    <dgm:pt modelId="{214CA057-6526-4923-B3E3-EB2E59F30F69}" type="pres">
      <dgm:prSet presAssocID="{EAD10854-D2E6-432A-A2E8-5FBD33F030CD}" presName="parentText" presStyleLbl="node1" presStyleIdx="3" presStyleCnt="7">
        <dgm:presLayoutVars>
          <dgm:chMax val="0"/>
          <dgm:bulletEnabled val="1"/>
        </dgm:presLayoutVars>
      </dgm:prSet>
      <dgm:spPr/>
    </dgm:pt>
    <dgm:pt modelId="{FC3162C9-BD6F-4461-932F-4205F15D0ED8}" type="pres">
      <dgm:prSet presAssocID="{17E636D6-7A39-4259-B979-9B5A2ED472C4}" presName="spacer" presStyleCnt="0"/>
      <dgm:spPr/>
    </dgm:pt>
    <dgm:pt modelId="{2900815A-3454-4993-875E-BE5CE005543E}" type="pres">
      <dgm:prSet presAssocID="{7F71DC65-72EC-410B-9678-DB3D67ABDE39}" presName="parentText" presStyleLbl="node1" presStyleIdx="4" presStyleCnt="7">
        <dgm:presLayoutVars>
          <dgm:chMax val="0"/>
          <dgm:bulletEnabled val="1"/>
        </dgm:presLayoutVars>
      </dgm:prSet>
      <dgm:spPr/>
    </dgm:pt>
    <dgm:pt modelId="{B49357E6-95C9-4B52-8001-ABEFEF19EAFC}" type="pres">
      <dgm:prSet presAssocID="{749A1312-E259-4085-8457-9D12F948193B}" presName="spacer" presStyleCnt="0"/>
      <dgm:spPr/>
    </dgm:pt>
    <dgm:pt modelId="{A2C7D2B1-1349-48F0-BC73-6D4DD393A357}" type="pres">
      <dgm:prSet presAssocID="{4FFE4FF0-8CFB-4F5E-A9AA-7B770C310DB0}" presName="parentText" presStyleLbl="node1" presStyleIdx="5" presStyleCnt="7">
        <dgm:presLayoutVars>
          <dgm:chMax val="0"/>
          <dgm:bulletEnabled val="1"/>
        </dgm:presLayoutVars>
      </dgm:prSet>
      <dgm:spPr/>
    </dgm:pt>
    <dgm:pt modelId="{6021A62F-E332-4000-9CA6-FA121EAC6392}" type="pres">
      <dgm:prSet presAssocID="{F9640D78-7BF9-47AB-9D72-401B00BD9240}" presName="spacer" presStyleCnt="0"/>
      <dgm:spPr/>
    </dgm:pt>
    <dgm:pt modelId="{D2244A66-7488-44A4-8386-EA18A5A586EA}" type="pres">
      <dgm:prSet presAssocID="{1878E86C-2F87-4453-83D0-57C695093993}" presName="parentText" presStyleLbl="node1" presStyleIdx="6" presStyleCnt="7">
        <dgm:presLayoutVars>
          <dgm:chMax val="0"/>
          <dgm:bulletEnabled val="1"/>
        </dgm:presLayoutVars>
      </dgm:prSet>
      <dgm:spPr/>
    </dgm:pt>
  </dgm:ptLst>
  <dgm:cxnLst>
    <dgm:cxn modelId="{35541E02-CA7C-435F-9BD7-DABCF017324F}" type="presOf" srcId="{79607A8C-2EB7-4F59-BA58-562E41891216}" destId="{3390528F-3275-4FB6-9683-0B944A85F810}" srcOrd="0" destOrd="0" presId="urn:microsoft.com/office/officeart/2005/8/layout/vList2"/>
    <dgm:cxn modelId="{BCD4031F-D06F-4A7A-92D1-29DD339BABF1}" type="presOf" srcId="{EAD10854-D2E6-432A-A2E8-5FBD33F030CD}" destId="{214CA057-6526-4923-B3E3-EB2E59F30F69}" srcOrd="0" destOrd="0" presId="urn:microsoft.com/office/officeart/2005/8/layout/vList2"/>
    <dgm:cxn modelId="{9BB2B41F-C504-44D0-8257-E06C6A692F42}" type="presOf" srcId="{994E558A-618F-47DB-8834-0D171BD79572}" destId="{13DD122F-4CEF-4748-8197-F6A319A1C5B0}" srcOrd="0" destOrd="0" presId="urn:microsoft.com/office/officeart/2005/8/layout/vList2"/>
    <dgm:cxn modelId="{8514A22F-B36B-4BC6-B57B-CBE9B1B3A0E6}" srcId="{994E558A-618F-47DB-8834-0D171BD79572}" destId="{1878E86C-2F87-4453-83D0-57C695093993}" srcOrd="6" destOrd="0" parTransId="{9049504D-A104-4BF2-912B-B7B8867C7A63}" sibTransId="{52C97236-6B79-446F-8231-1DEA27B70D6E}"/>
    <dgm:cxn modelId="{EA84DE31-BC81-40C5-A044-A120B9B388C0}" srcId="{994E558A-618F-47DB-8834-0D171BD79572}" destId="{B1D162D0-5ED9-4AC5-8F08-9420EF3B656E}" srcOrd="0" destOrd="0" parTransId="{4B0C33EA-435D-4AF5-8C78-0A7485003E1D}" sibTransId="{F42F742D-EC30-4937-A31C-79F5D9216F5C}"/>
    <dgm:cxn modelId="{F1C5705C-F816-4DCE-8BFD-0F169E6D1216}" type="presOf" srcId="{1878E86C-2F87-4453-83D0-57C695093993}" destId="{D2244A66-7488-44A4-8386-EA18A5A586EA}" srcOrd="0" destOrd="0" presId="urn:microsoft.com/office/officeart/2005/8/layout/vList2"/>
    <dgm:cxn modelId="{4D9EC37B-398F-49FB-85FA-A9ADDC9240EC}" type="presOf" srcId="{7F71DC65-72EC-410B-9678-DB3D67ABDE39}" destId="{2900815A-3454-4993-875E-BE5CE005543E}" srcOrd="0" destOrd="0" presId="urn:microsoft.com/office/officeart/2005/8/layout/vList2"/>
    <dgm:cxn modelId="{7F848D7F-74C1-4034-9A94-367943BE6D43}" type="presOf" srcId="{B1D162D0-5ED9-4AC5-8F08-9420EF3B656E}" destId="{5685D086-D966-4905-B66C-2C93D33BD246}" srcOrd="0" destOrd="0" presId="urn:microsoft.com/office/officeart/2005/8/layout/vList2"/>
    <dgm:cxn modelId="{787E468C-83B7-4F3D-BC2C-73C2A1BF33AD}" srcId="{994E558A-618F-47DB-8834-0D171BD79572}" destId="{79607A8C-2EB7-4F59-BA58-562E41891216}" srcOrd="1" destOrd="0" parTransId="{89C41EED-9EA4-4463-991E-3C57C1E200B1}" sibTransId="{4354BC46-1878-47C3-9AC7-A9AB5C9BB3C3}"/>
    <dgm:cxn modelId="{8AC75DAD-D057-49DD-AD63-9C14AE851A6F}" srcId="{994E558A-618F-47DB-8834-0D171BD79572}" destId="{EAD10854-D2E6-432A-A2E8-5FBD33F030CD}" srcOrd="3" destOrd="0" parTransId="{CE52C5DE-1035-440C-A388-BF15B6870A3C}" sibTransId="{17E636D6-7A39-4259-B979-9B5A2ED472C4}"/>
    <dgm:cxn modelId="{E0A52FBD-C845-44DB-8285-865457B56420}" srcId="{994E558A-618F-47DB-8834-0D171BD79572}" destId="{4FFE4FF0-8CFB-4F5E-A9AA-7B770C310DB0}" srcOrd="5" destOrd="0" parTransId="{DCE2F963-536D-49ED-9992-3B420E9B737D}" sibTransId="{F9640D78-7BF9-47AB-9D72-401B00BD9240}"/>
    <dgm:cxn modelId="{7C11D4C4-2B2C-49D5-9013-CC7108B36542}" srcId="{994E558A-618F-47DB-8834-0D171BD79572}" destId="{7F71DC65-72EC-410B-9678-DB3D67ABDE39}" srcOrd="4" destOrd="0" parTransId="{04A0B767-DDCD-4AD9-8D91-23131867DB67}" sibTransId="{749A1312-E259-4085-8457-9D12F948193B}"/>
    <dgm:cxn modelId="{88FBE8D0-0993-4390-B66F-CAEC5A7F9EA0}" type="presOf" srcId="{2667723C-2786-41F8-918D-DB1592FCF13D}" destId="{4AC4FE75-0345-4DF8-97BE-A7518179FDF2}" srcOrd="0" destOrd="0" presId="urn:microsoft.com/office/officeart/2005/8/layout/vList2"/>
    <dgm:cxn modelId="{B7A19AE0-93FF-4A4B-8B7F-8AF2C15B37F1}" srcId="{994E558A-618F-47DB-8834-0D171BD79572}" destId="{2667723C-2786-41F8-918D-DB1592FCF13D}" srcOrd="2" destOrd="0" parTransId="{731FFE28-D952-4BD8-AA81-8583644F2F9A}" sibTransId="{F9E0CF77-D8BF-4CB3-9AE6-9FC92F8C6FB8}"/>
    <dgm:cxn modelId="{49AB1DFB-D983-437A-BFE9-CCC63A5ED033}" type="presOf" srcId="{4FFE4FF0-8CFB-4F5E-A9AA-7B770C310DB0}" destId="{A2C7D2B1-1349-48F0-BC73-6D4DD393A357}" srcOrd="0" destOrd="0" presId="urn:microsoft.com/office/officeart/2005/8/layout/vList2"/>
    <dgm:cxn modelId="{746110EA-EE03-41CC-A38C-BF2D75EC0A4F}" type="presParOf" srcId="{13DD122F-4CEF-4748-8197-F6A319A1C5B0}" destId="{5685D086-D966-4905-B66C-2C93D33BD246}" srcOrd="0" destOrd="0" presId="urn:microsoft.com/office/officeart/2005/8/layout/vList2"/>
    <dgm:cxn modelId="{204A5ABF-343D-494B-AFC5-03B0099F6CBF}" type="presParOf" srcId="{13DD122F-4CEF-4748-8197-F6A319A1C5B0}" destId="{E21C03D8-B6B4-4C78-8997-B167F35EA566}" srcOrd="1" destOrd="0" presId="urn:microsoft.com/office/officeart/2005/8/layout/vList2"/>
    <dgm:cxn modelId="{46917215-81FA-446A-A1C4-2D16456E410D}" type="presParOf" srcId="{13DD122F-4CEF-4748-8197-F6A319A1C5B0}" destId="{3390528F-3275-4FB6-9683-0B944A85F810}" srcOrd="2" destOrd="0" presId="urn:microsoft.com/office/officeart/2005/8/layout/vList2"/>
    <dgm:cxn modelId="{B52323DF-8377-4ED4-A87A-08EE01EECC14}" type="presParOf" srcId="{13DD122F-4CEF-4748-8197-F6A319A1C5B0}" destId="{B2109CA8-A403-4460-960B-E93D4C81159B}" srcOrd="3" destOrd="0" presId="urn:microsoft.com/office/officeart/2005/8/layout/vList2"/>
    <dgm:cxn modelId="{A0B8CF61-5D58-4DDF-A978-E63519E9E250}" type="presParOf" srcId="{13DD122F-4CEF-4748-8197-F6A319A1C5B0}" destId="{4AC4FE75-0345-4DF8-97BE-A7518179FDF2}" srcOrd="4" destOrd="0" presId="urn:microsoft.com/office/officeart/2005/8/layout/vList2"/>
    <dgm:cxn modelId="{BDDA7414-A4E0-48B5-B4B3-C6718911D391}" type="presParOf" srcId="{13DD122F-4CEF-4748-8197-F6A319A1C5B0}" destId="{59D21E4E-BD0F-49E0-B9B5-D55FB29FBF58}" srcOrd="5" destOrd="0" presId="urn:microsoft.com/office/officeart/2005/8/layout/vList2"/>
    <dgm:cxn modelId="{453FBC7F-5E1C-4761-A0F6-F83E0D758C19}" type="presParOf" srcId="{13DD122F-4CEF-4748-8197-F6A319A1C5B0}" destId="{214CA057-6526-4923-B3E3-EB2E59F30F69}" srcOrd="6" destOrd="0" presId="urn:microsoft.com/office/officeart/2005/8/layout/vList2"/>
    <dgm:cxn modelId="{AACB69D0-3AB4-4C4A-8E4B-4CF881DCB030}" type="presParOf" srcId="{13DD122F-4CEF-4748-8197-F6A319A1C5B0}" destId="{FC3162C9-BD6F-4461-932F-4205F15D0ED8}" srcOrd="7" destOrd="0" presId="urn:microsoft.com/office/officeart/2005/8/layout/vList2"/>
    <dgm:cxn modelId="{BA1C4679-B4D9-45F5-8C3E-86312F2D5BF0}" type="presParOf" srcId="{13DD122F-4CEF-4748-8197-F6A319A1C5B0}" destId="{2900815A-3454-4993-875E-BE5CE005543E}" srcOrd="8" destOrd="0" presId="urn:microsoft.com/office/officeart/2005/8/layout/vList2"/>
    <dgm:cxn modelId="{A3C7CB57-D815-4B0F-8B0B-AE057C252C92}" type="presParOf" srcId="{13DD122F-4CEF-4748-8197-F6A319A1C5B0}" destId="{B49357E6-95C9-4B52-8001-ABEFEF19EAFC}" srcOrd="9" destOrd="0" presId="urn:microsoft.com/office/officeart/2005/8/layout/vList2"/>
    <dgm:cxn modelId="{F7668502-3475-435F-8EA6-4F77EA524B21}" type="presParOf" srcId="{13DD122F-4CEF-4748-8197-F6A319A1C5B0}" destId="{A2C7D2B1-1349-48F0-BC73-6D4DD393A357}" srcOrd="10" destOrd="0" presId="urn:microsoft.com/office/officeart/2005/8/layout/vList2"/>
    <dgm:cxn modelId="{1C4CC979-4E63-4054-BDE4-846BA67885B9}" type="presParOf" srcId="{13DD122F-4CEF-4748-8197-F6A319A1C5B0}" destId="{6021A62F-E332-4000-9CA6-FA121EAC6392}" srcOrd="11" destOrd="0" presId="urn:microsoft.com/office/officeart/2005/8/layout/vList2"/>
    <dgm:cxn modelId="{0BD794DD-D452-440B-9094-AF237CD8A707}" type="presParOf" srcId="{13DD122F-4CEF-4748-8197-F6A319A1C5B0}" destId="{D2244A66-7488-44A4-8386-EA18A5A586E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AC263CB-8256-4B03-92FE-1622698FB3E9}">
      <dgm:prSet/>
      <dgm:spPr/>
      <dgm:t>
        <a:bodyPr anchor="ctr"/>
        <a:lstStyle/>
        <a:p>
          <a:pPr>
            <a:lnSpc>
              <a:spcPct val="100000"/>
            </a:lnSpc>
          </a:pPr>
          <a:r>
            <a:rPr lang="en-US"/>
            <a:t>Warning</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dgm:t>
        <a:bodyPr/>
        <a:lstStyle/>
        <a:p>
          <a:endParaRPr lang="en-US"/>
        </a:p>
      </dgm:t>
    </dgm:pt>
    <dgm:pt modelId="{4E8D2E69-0173-4BD3-B96A-7A9C5DD12B47}">
      <dgm:prSet/>
      <dgm:spPr/>
      <dgm:t>
        <a:bodyPr anchor="ctr"/>
        <a:lstStyle/>
        <a:p>
          <a:pPr>
            <a:lnSpc>
              <a:spcPct val="100000"/>
            </a:lnSpc>
          </a:pPr>
          <a:r>
            <a:rPr lang="en-US"/>
            <a:t>Brief Avocado overview</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dgm:t>
        <a:bodyPr/>
        <a:lstStyle/>
        <a:p>
          <a:endParaRPr lang="en-US"/>
        </a:p>
      </dgm:t>
    </dgm:pt>
    <dgm:pt modelId="{93A6A030-ABAB-4EFA-B539-0FDB3E07C1EF}">
      <dgm:prSet/>
      <dgm:spPr/>
      <dgm:t>
        <a:bodyPr anchor="ctr"/>
        <a:lstStyle/>
        <a:p>
          <a:pPr>
            <a:lnSpc>
              <a:spcPct val="100000"/>
            </a:lnSpc>
          </a:pPr>
          <a:r>
            <a:rPr lang="en-US"/>
            <a:t>My 4 Qs</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dgm:t>
        <a:bodyPr/>
        <a:lstStyle/>
        <a:p>
          <a:endParaRPr lang="en-US"/>
        </a:p>
      </dgm:t>
    </dgm:pt>
    <dgm:pt modelId="{E340588B-D84A-4459-BFDE-2C620EFAF945}" type="pres">
      <dgm:prSet presAssocID="{D4503D04-C97E-4622-AE07-D0307CB3B4CA}" presName="root" presStyleCnt="0">
        <dgm:presLayoutVars>
          <dgm:dir/>
          <dgm:resizeHandles val="exact"/>
        </dgm:presLayoutVars>
      </dgm:prSet>
      <dgm:spPr/>
    </dgm:pt>
    <dgm:pt modelId="{3E5C221A-748A-4436-AB22-27DF52A152A0}" type="pres">
      <dgm:prSet presAssocID="{AAC263CB-8256-4B03-92FE-1622698FB3E9}" presName="compNode" presStyleCnt="0"/>
      <dgm:spPr/>
    </dgm:pt>
    <dgm:pt modelId="{C759DEE8-B152-4336-A63D-04A36D6C4441}" type="pres">
      <dgm:prSet presAssocID="{AAC263CB-8256-4B03-92FE-1622698FB3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73F48FF2-8393-477A-9E1A-2F0290ACFF83}" type="pres">
      <dgm:prSet presAssocID="{AAC263CB-8256-4B03-92FE-1622698FB3E9}" presName="spaceRect" presStyleCnt="0"/>
      <dgm:spPr/>
    </dgm:pt>
    <dgm:pt modelId="{A5F88DA1-C9AF-4ED5-9B79-A8FF33F09010}" type="pres">
      <dgm:prSet presAssocID="{AAC263CB-8256-4B03-92FE-1622698FB3E9}" presName="textRect" presStyleLbl="revTx" presStyleIdx="0" presStyleCnt="3">
        <dgm:presLayoutVars>
          <dgm:chMax val="1"/>
          <dgm:chPref val="1"/>
        </dgm:presLayoutVars>
      </dgm:prSet>
      <dgm:spPr/>
    </dgm:pt>
    <dgm:pt modelId="{2F3C3868-A231-4B6E-A562-2543769F44C1}" type="pres">
      <dgm:prSet presAssocID="{808B76D0-8EC7-469A-93AC-7A6017188A9D}" presName="sibTrans" presStyleCnt="0"/>
      <dgm:spPr/>
    </dgm:pt>
    <dgm:pt modelId="{E8FC0C1F-43F8-44F0-8364-399545EDC3E4}" type="pres">
      <dgm:prSet presAssocID="{4E8D2E69-0173-4BD3-B96A-7A9C5DD12B47}" presName="compNode" presStyleCnt="0"/>
      <dgm:spPr/>
    </dgm:pt>
    <dgm:pt modelId="{69C8580D-15F0-42D8-AB30-3D547D3988C3}" type="pres">
      <dgm:prSet presAssocID="{4E8D2E69-0173-4BD3-B96A-7A9C5DD12B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ocado"/>
        </a:ext>
      </dgm:extLst>
    </dgm:pt>
    <dgm:pt modelId="{0BD8D895-23F2-4A19-963C-D6C9E503EF82}" type="pres">
      <dgm:prSet presAssocID="{4E8D2E69-0173-4BD3-B96A-7A9C5DD12B47}" presName="spaceRect" presStyleCnt="0"/>
      <dgm:spPr/>
    </dgm:pt>
    <dgm:pt modelId="{EF53D497-3066-4004-A209-C972F2233B5B}" type="pres">
      <dgm:prSet presAssocID="{4E8D2E69-0173-4BD3-B96A-7A9C5DD12B47}" presName="textRect" presStyleLbl="revTx" presStyleIdx="1" presStyleCnt="3">
        <dgm:presLayoutVars>
          <dgm:chMax val="1"/>
          <dgm:chPref val="1"/>
        </dgm:presLayoutVars>
      </dgm:prSet>
      <dgm:spPr/>
    </dgm:pt>
    <dgm:pt modelId="{AD0A6838-3984-4DBC-B670-87FE4B4EB627}" type="pres">
      <dgm:prSet presAssocID="{FEF1E80E-8A9E-4B0A-817C-2A4CFDCF3FB2}" presName="sibTrans" presStyleCnt="0"/>
      <dgm:spPr/>
    </dgm:pt>
    <dgm:pt modelId="{65E376EB-5E5F-4EF6-98A4-9A7A50E9F5C7}" type="pres">
      <dgm:prSet presAssocID="{93A6A030-ABAB-4EFA-B539-0FDB3E07C1EF}" presName="compNode" presStyleCnt="0"/>
      <dgm:spPr/>
    </dgm:pt>
    <dgm:pt modelId="{5C7EB9C4-AE6E-4944-BD7D-34E71559FE5F}" type="pres">
      <dgm:prSet presAssocID="{93A6A030-ABAB-4EFA-B539-0FDB3E07C1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A2A7563C-EFDB-4C92-886E-EEDA855BA292}" type="pres">
      <dgm:prSet presAssocID="{93A6A030-ABAB-4EFA-B539-0FDB3E07C1EF}" presName="spaceRect" presStyleCnt="0"/>
      <dgm:spPr/>
    </dgm:pt>
    <dgm:pt modelId="{EBAFCA0F-95AD-4764-B6A0-144C6DAB1A69}" type="pres">
      <dgm:prSet presAssocID="{93A6A030-ABAB-4EFA-B539-0FDB3E07C1EF}" presName="textRect" presStyleLbl="revTx" presStyleIdx="2" presStyleCnt="3">
        <dgm:presLayoutVars>
          <dgm:chMax val="1"/>
          <dgm:chPref val="1"/>
        </dgm:presLayoutVars>
      </dgm:prSet>
      <dgm:spPr/>
    </dgm:pt>
  </dgm:ptLst>
  <dgm:cxnLst>
    <dgm:cxn modelId="{9FFB8102-5B01-4937-A0F3-B8A479546E0C}" type="presOf" srcId="{93A6A030-ABAB-4EFA-B539-0FDB3E07C1EF}" destId="{EBAFCA0F-95AD-4764-B6A0-144C6DAB1A69}" srcOrd="0" destOrd="0" presId="urn:microsoft.com/office/officeart/2018/2/layout/IconLabelList"/>
    <dgm:cxn modelId="{E1274D29-11A5-4C79-945B-7FF288DDFC90}" type="presOf" srcId="{D4503D04-C97E-4622-AE07-D0307CB3B4CA}" destId="{E340588B-D84A-4459-BFDE-2C620EFAF945}" srcOrd="0" destOrd="0" presId="urn:microsoft.com/office/officeart/2018/2/layout/IconLabelList"/>
    <dgm:cxn modelId="{59D7303B-485F-4277-BBC8-0B48A2B94C1B}" type="presOf" srcId="{AAC263CB-8256-4B03-92FE-1622698FB3E9}" destId="{A5F88DA1-C9AF-4ED5-9B79-A8FF33F09010}" srcOrd="0" destOrd="0" presId="urn:microsoft.com/office/officeart/2018/2/layout/IconLabelList"/>
    <dgm:cxn modelId="{0F866C41-EB5F-47BD-A2CD-A58671F15B67}" srcId="{D4503D04-C97E-4622-AE07-D0307CB3B4CA}" destId="{4E8D2E69-0173-4BD3-B96A-7A9C5DD12B47}" srcOrd="1" destOrd="0" parTransId="{B954BF22-E3B3-4A1C-802E-590228BE2D9C}" sibTransId="{FEF1E80E-8A9E-4B0A-817C-2A4CFDCF3FB2}"/>
    <dgm:cxn modelId="{C5E94186-9CB6-4C42-92B3-C546CC53A7B9}" srcId="{D4503D04-C97E-4622-AE07-D0307CB3B4CA}" destId="{AAC263CB-8256-4B03-92FE-1622698FB3E9}" srcOrd="0" destOrd="0" parTransId="{0BEED663-FC38-4EAD-940F-4C475D2C87DB}" sibTransId="{808B76D0-8EC7-469A-93AC-7A6017188A9D}"/>
    <dgm:cxn modelId="{4B40C8DC-6B57-4F5B-8440-7241C649700B}" srcId="{D4503D04-C97E-4622-AE07-D0307CB3B4CA}" destId="{93A6A030-ABAB-4EFA-B539-0FDB3E07C1EF}" srcOrd="2" destOrd="0" parTransId="{3D674B97-6DC6-4A12-85BA-0976D3064237}" sibTransId="{BFE0749E-E343-4A6F-BD09-2810EE6B4BD7}"/>
    <dgm:cxn modelId="{A7B228E9-E35A-4907-BF96-C88471AD97A5}" type="presOf" srcId="{4E8D2E69-0173-4BD3-B96A-7A9C5DD12B47}" destId="{EF53D497-3066-4004-A209-C972F2233B5B}" srcOrd="0" destOrd="0" presId="urn:microsoft.com/office/officeart/2018/2/layout/IconLabelList"/>
    <dgm:cxn modelId="{12E89D6B-148A-46DB-B700-8E139378ACB0}" type="presParOf" srcId="{E340588B-D84A-4459-BFDE-2C620EFAF945}" destId="{3E5C221A-748A-4436-AB22-27DF52A152A0}" srcOrd="0" destOrd="0" presId="urn:microsoft.com/office/officeart/2018/2/layout/IconLabelList"/>
    <dgm:cxn modelId="{E9902D65-5864-46CF-B548-B83B1E9B03C5}" type="presParOf" srcId="{3E5C221A-748A-4436-AB22-27DF52A152A0}" destId="{C759DEE8-B152-4336-A63D-04A36D6C4441}" srcOrd="0" destOrd="0" presId="urn:microsoft.com/office/officeart/2018/2/layout/IconLabelList"/>
    <dgm:cxn modelId="{6AA4D159-FD6B-4350-A9CC-933A7F2C1281}" type="presParOf" srcId="{3E5C221A-748A-4436-AB22-27DF52A152A0}" destId="{73F48FF2-8393-477A-9E1A-2F0290ACFF83}" srcOrd="1" destOrd="0" presId="urn:microsoft.com/office/officeart/2018/2/layout/IconLabelList"/>
    <dgm:cxn modelId="{23C58642-C65A-4A6C-A261-B13EB179CC62}" type="presParOf" srcId="{3E5C221A-748A-4436-AB22-27DF52A152A0}" destId="{A5F88DA1-C9AF-4ED5-9B79-A8FF33F09010}" srcOrd="2" destOrd="0" presId="urn:microsoft.com/office/officeart/2018/2/layout/IconLabelList"/>
    <dgm:cxn modelId="{6463FFAF-DEC0-401E-AC42-321B262AD8C6}" type="presParOf" srcId="{E340588B-D84A-4459-BFDE-2C620EFAF945}" destId="{2F3C3868-A231-4B6E-A562-2543769F44C1}" srcOrd="1" destOrd="0" presId="urn:microsoft.com/office/officeart/2018/2/layout/IconLabelList"/>
    <dgm:cxn modelId="{68C2CCC6-973E-4CF8-8EC0-075158B2FF85}" type="presParOf" srcId="{E340588B-D84A-4459-BFDE-2C620EFAF945}" destId="{E8FC0C1F-43F8-44F0-8364-399545EDC3E4}" srcOrd="2" destOrd="0" presId="urn:microsoft.com/office/officeart/2018/2/layout/IconLabelList"/>
    <dgm:cxn modelId="{24CE1CFC-710A-4181-B166-C6450C635D13}" type="presParOf" srcId="{E8FC0C1F-43F8-44F0-8364-399545EDC3E4}" destId="{69C8580D-15F0-42D8-AB30-3D547D3988C3}" srcOrd="0" destOrd="0" presId="urn:microsoft.com/office/officeart/2018/2/layout/IconLabelList"/>
    <dgm:cxn modelId="{7886C874-92B3-4493-B60E-AF7577759186}" type="presParOf" srcId="{E8FC0C1F-43F8-44F0-8364-399545EDC3E4}" destId="{0BD8D895-23F2-4A19-963C-D6C9E503EF82}" srcOrd="1" destOrd="0" presId="urn:microsoft.com/office/officeart/2018/2/layout/IconLabelList"/>
    <dgm:cxn modelId="{DBDD2663-F3FE-4FE4-99D2-A2F27BB60D15}" type="presParOf" srcId="{E8FC0C1F-43F8-44F0-8364-399545EDC3E4}" destId="{EF53D497-3066-4004-A209-C972F2233B5B}" srcOrd="2" destOrd="0" presId="urn:microsoft.com/office/officeart/2018/2/layout/IconLabelList"/>
    <dgm:cxn modelId="{C301DEFE-888F-469C-8754-DC21B53AFA60}" type="presParOf" srcId="{E340588B-D84A-4459-BFDE-2C620EFAF945}" destId="{AD0A6838-3984-4DBC-B670-87FE4B4EB627}" srcOrd="3" destOrd="0" presId="urn:microsoft.com/office/officeart/2018/2/layout/IconLabelList"/>
    <dgm:cxn modelId="{C9987209-56DE-40EA-A284-31B9C2ABCBA0}" type="presParOf" srcId="{E340588B-D84A-4459-BFDE-2C620EFAF945}" destId="{65E376EB-5E5F-4EF6-98A4-9A7A50E9F5C7}" srcOrd="4" destOrd="0" presId="urn:microsoft.com/office/officeart/2018/2/layout/IconLabelList"/>
    <dgm:cxn modelId="{E2CF8FBA-CA26-4E7E-9BE5-EEFB32943402}" type="presParOf" srcId="{65E376EB-5E5F-4EF6-98A4-9A7A50E9F5C7}" destId="{5C7EB9C4-AE6E-4944-BD7D-34E71559FE5F}" srcOrd="0" destOrd="0" presId="urn:microsoft.com/office/officeart/2018/2/layout/IconLabelList"/>
    <dgm:cxn modelId="{412FBE7E-5ECF-476D-A823-9F2C31DA02B1}" type="presParOf" srcId="{65E376EB-5E5F-4EF6-98A4-9A7A50E9F5C7}" destId="{A2A7563C-EFDB-4C92-886E-EEDA855BA292}" srcOrd="1" destOrd="0" presId="urn:microsoft.com/office/officeart/2018/2/layout/IconLabelList"/>
    <dgm:cxn modelId="{27AE3351-C75B-47CE-9964-D445F0B283D6}" type="presParOf" srcId="{65E376EB-5E5F-4EF6-98A4-9A7A50E9F5C7}" destId="{EBAFCA0F-95AD-4764-B6A0-144C6DAB1A69}" srcOrd="2" destOrd="0" presId="urn:microsoft.com/office/officeart/2018/2/layout/IconLabel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62DEA7-9DCD-4B2E-9DC5-BE121C266AFD}"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8E185869-F0D4-43E2-B08A-2F3E83EE98F3}">
      <dgm:prSet/>
      <dgm:spPr/>
      <dgm:t>
        <a:bodyPr/>
        <a:lstStyle/>
        <a:p>
          <a:pPr>
            <a:buSzPts val="3100"/>
            <a:buChar char="-"/>
          </a:pPr>
          <a:r>
            <a:rPr lang="en-US" i="0" dirty="0"/>
            <a:t>Downloaded from the Woz-U </a:t>
          </a:r>
          <a:r>
            <a:rPr lang="en-US" i="0" dirty="0" err="1"/>
            <a:t>Github</a:t>
          </a:r>
          <a:r>
            <a:rPr lang="en-US" i="0" dirty="0"/>
            <a:t> repo </a:t>
          </a:r>
          <a:endParaRPr lang="en-US" dirty="0"/>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0C0EF191-A7D0-4196-A3F0-5309C5624B9E}">
      <dgm:prSet/>
      <dgm:spPr/>
      <dgm:t>
        <a:bodyPr/>
        <a:lstStyle/>
        <a:p>
          <a:pPr>
            <a:defRPr cap="all"/>
          </a:pPr>
          <a:r>
            <a:rPr lang="en-US" i="0"/>
            <a:t>CSV file </a:t>
          </a:r>
          <a:endParaRPr lang="en-US" i="0" dirty="0"/>
        </a:p>
      </dgm:t>
    </dgm:pt>
    <dgm:pt modelId="{DB2120D3-2169-4776-B620-D71EC06E1CCB}" type="parTrans" cxnId="{DD9EC670-E041-4705-9FEF-7EDCEBCAAA9D}">
      <dgm:prSet/>
      <dgm:spPr/>
      <dgm:t>
        <a:bodyPr/>
        <a:lstStyle/>
        <a:p>
          <a:endParaRPr lang="en-US"/>
        </a:p>
      </dgm:t>
    </dgm:pt>
    <dgm:pt modelId="{3B0901F5-FA7D-46C8-ADDE-588AF0D95C43}" type="sibTrans" cxnId="{DD9EC670-E041-4705-9FEF-7EDCEBCAAA9D}">
      <dgm:prSet/>
      <dgm:spPr/>
      <dgm:t>
        <a:bodyPr/>
        <a:lstStyle/>
        <a:p>
          <a:endParaRPr lang="en-US"/>
        </a:p>
      </dgm:t>
    </dgm:pt>
    <dgm:pt modelId="{4F025C82-A2BB-4C65-AA47-4FF869804B55}">
      <dgm:prSet/>
      <dgm:spPr/>
      <dgm:t>
        <a:bodyPr/>
        <a:lstStyle/>
        <a:p>
          <a:pPr>
            <a:defRPr cap="all"/>
          </a:pPr>
          <a:r>
            <a:rPr lang="en-US" i="0" dirty="0"/>
            <a:t>Original source is from Kaggle</a:t>
          </a:r>
        </a:p>
      </dgm:t>
    </dgm:pt>
    <dgm:pt modelId="{27CD6AE7-2BD0-4334-AF9D-83B93495D0DC}" type="parTrans" cxnId="{09D83912-7D95-4278-9101-F80EBDFECEE3}">
      <dgm:prSet/>
      <dgm:spPr/>
      <dgm:t>
        <a:bodyPr/>
        <a:lstStyle/>
        <a:p>
          <a:endParaRPr lang="en-US"/>
        </a:p>
      </dgm:t>
    </dgm:pt>
    <dgm:pt modelId="{E7C2D002-D597-4206-9F27-8AF3B6934FE8}" type="sibTrans" cxnId="{09D83912-7D95-4278-9101-F80EBDFECEE3}">
      <dgm:prSet/>
      <dgm:spPr/>
      <dgm:t>
        <a:bodyPr/>
        <a:lstStyle/>
        <a:p>
          <a:endParaRPr lang="en-US"/>
        </a:p>
      </dgm:t>
    </dgm:pt>
    <dgm:pt modelId="{22AFCA2C-80B7-4FEA-BE97-776588AD4AF3}">
      <dgm:prSet/>
      <dgm:spPr/>
      <dgm:t>
        <a:bodyPr/>
        <a:lstStyle/>
        <a:p>
          <a:pPr>
            <a:defRPr cap="all"/>
          </a:pPr>
          <a:r>
            <a:rPr lang="en-US" i="0" dirty="0" err="1"/>
            <a:t>USGS.Gov</a:t>
          </a:r>
          <a:endParaRPr lang="en-US" i="0" dirty="0"/>
        </a:p>
      </dgm:t>
    </dgm:pt>
    <dgm:pt modelId="{F11D92AE-3E90-41FB-8225-7CB79C7F0AC3}" type="parTrans" cxnId="{651C7AE5-CDF5-4540-9046-5A863C4DF77F}">
      <dgm:prSet/>
      <dgm:spPr/>
      <dgm:t>
        <a:bodyPr/>
        <a:lstStyle/>
        <a:p>
          <a:endParaRPr lang="en-US"/>
        </a:p>
      </dgm:t>
    </dgm:pt>
    <dgm:pt modelId="{1DBC290C-4AF4-42E3-B9E0-53283C48EA1B}" type="sibTrans" cxnId="{651C7AE5-CDF5-4540-9046-5A863C4DF77F}">
      <dgm:prSet/>
      <dgm:spPr/>
      <dgm:t>
        <a:bodyPr/>
        <a:lstStyle/>
        <a:p>
          <a:endParaRPr lang="en-US"/>
        </a:p>
      </dgm:t>
    </dgm:pt>
    <dgm:pt modelId="{8B6AAEF4-C9C2-4DB1-9728-BE0B5A872338}" type="pres">
      <dgm:prSet presAssocID="{7B62DEA7-9DCD-4B2E-9DC5-BE121C266AFD}" presName="vert0" presStyleCnt="0">
        <dgm:presLayoutVars>
          <dgm:dir/>
          <dgm:animOne val="branch"/>
          <dgm:animLvl val="lvl"/>
        </dgm:presLayoutVars>
      </dgm:prSet>
      <dgm:spPr/>
    </dgm:pt>
    <dgm:pt modelId="{5439E3A9-2561-457C-A78C-D670414A018F}" type="pres">
      <dgm:prSet presAssocID="{8E185869-F0D4-43E2-B08A-2F3E83EE98F3}" presName="thickLine" presStyleLbl="alignNode1" presStyleIdx="0" presStyleCnt="4"/>
      <dgm:spPr/>
    </dgm:pt>
    <dgm:pt modelId="{2C6A3C91-3397-458F-91C9-B754F143937E}" type="pres">
      <dgm:prSet presAssocID="{8E185869-F0D4-43E2-B08A-2F3E83EE98F3}" presName="horz1" presStyleCnt="0"/>
      <dgm:spPr/>
    </dgm:pt>
    <dgm:pt modelId="{6E840FCE-49E9-476C-BCDF-4C89CE020643}" type="pres">
      <dgm:prSet presAssocID="{8E185869-F0D4-43E2-B08A-2F3E83EE98F3}" presName="tx1" presStyleLbl="revTx" presStyleIdx="0" presStyleCnt="4"/>
      <dgm:spPr/>
    </dgm:pt>
    <dgm:pt modelId="{F3DD1D8B-9578-4361-998E-9849DEC4DA22}" type="pres">
      <dgm:prSet presAssocID="{8E185869-F0D4-43E2-B08A-2F3E83EE98F3}" presName="vert1" presStyleCnt="0"/>
      <dgm:spPr/>
    </dgm:pt>
    <dgm:pt modelId="{1075207B-8980-47C7-8FBC-D3E431527805}" type="pres">
      <dgm:prSet presAssocID="{0C0EF191-A7D0-4196-A3F0-5309C5624B9E}" presName="thickLine" presStyleLbl="alignNode1" presStyleIdx="1" presStyleCnt="4"/>
      <dgm:spPr/>
    </dgm:pt>
    <dgm:pt modelId="{10380653-727C-46E1-9A82-14F93A32B22E}" type="pres">
      <dgm:prSet presAssocID="{0C0EF191-A7D0-4196-A3F0-5309C5624B9E}" presName="horz1" presStyleCnt="0"/>
      <dgm:spPr/>
    </dgm:pt>
    <dgm:pt modelId="{DEEAC56B-92A3-4E84-A7A8-9408C59D332B}" type="pres">
      <dgm:prSet presAssocID="{0C0EF191-A7D0-4196-A3F0-5309C5624B9E}" presName="tx1" presStyleLbl="revTx" presStyleIdx="1" presStyleCnt="4"/>
      <dgm:spPr/>
    </dgm:pt>
    <dgm:pt modelId="{72EA9FE3-4234-42D0-A708-DA591D63D1E8}" type="pres">
      <dgm:prSet presAssocID="{0C0EF191-A7D0-4196-A3F0-5309C5624B9E}" presName="vert1" presStyleCnt="0"/>
      <dgm:spPr/>
    </dgm:pt>
    <dgm:pt modelId="{97BFA622-E022-4AC8-9070-4DCE172505FF}" type="pres">
      <dgm:prSet presAssocID="{4F025C82-A2BB-4C65-AA47-4FF869804B55}" presName="thickLine" presStyleLbl="alignNode1" presStyleIdx="2" presStyleCnt="4"/>
      <dgm:spPr/>
    </dgm:pt>
    <dgm:pt modelId="{F58B0549-2C79-4178-8F78-6D9681A02914}" type="pres">
      <dgm:prSet presAssocID="{4F025C82-A2BB-4C65-AA47-4FF869804B55}" presName="horz1" presStyleCnt="0"/>
      <dgm:spPr/>
    </dgm:pt>
    <dgm:pt modelId="{2B8A73A4-448C-451E-B0AD-AD0232B21A18}" type="pres">
      <dgm:prSet presAssocID="{4F025C82-A2BB-4C65-AA47-4FF869804B55}" presName="tx1" presStyleLbl="revTx" presStyleIdx="2" presStyleCnt="4"/>
      <dgm:spPr/>
    </dgm:pt>
    <dgm:pt modelId="{811B9F50-6A19-44A4-B10F-8FB2BFC07B7B}" type="pres">
      <dgm:prSet presAssocID="{4F025C82-A2BB-4C65-AA47-4FF869804B55}" presName="vert1" presStyleCnt="0"/>
      <dgm:spPr/>
    </dgm:pt>
    <dgm:pt modelId="{7FF53440-5812-4BA0-979C-30C44BF0EC81}" type="pres">
      <dgm:prSet presAssocID="{22AFCA2C-80B7-4FEA-BE97-776588AD4AF3}" presName="thickLine" presStyleLbl="alignNode1" presStyleIdx="3" presStyleCnt="4"/>
      <dgm:spPr/>
    </dgm:pt>
    <dgm:pt modelId="{9D913FD5-FE34-46A5-A1F6-86BF5A1E49B1}" type="pres">
      <dgm:prSet presAssocID="{22AFCA2C-80B7-4FEA-BE97-776588AD4AF3}" presName="horz1" presStyleCnt="0"/>
      <dgm:spPr/>
    </dgm:pt>
    <dgm:pt modelId="{19D4437A-CAB2-4F52-A12C-2740934A536E}" type="pres">
      <dgm:prSet presAssocID="{22AFCA2C-80B7-4FEA-BE97-776588AD4AF3}" presName="tx1" presStyleLbl="revTx" presStyleIdx="3" presStyleCnt="4"/>
      <dgm:spPr/>
    </dgm:pt>
    <dgm:pt modelId="{A758A709-92F9-4300-B916-DD6FC3FE6F5D}" type="pres">
      <dgm:prSet presAssocID="{22AFCA2C-80B7-4FEA-BE97-776588AD4AF3}" presName="vert1" presStyleCnt="0"/>
      <dgm:spPr/>
    </dgm:pt>
  </dgm:ptLst>
  <dgm:cxnLst>
    <dgm:cxn modelId="{09D83912-7D95-4278-9101-F80EBDFECEE3}" srcId="{7B62DEA7-9DCD-4B2E-9DC5-BE121C266AFD}" destId="{4F025C82-A2BB-4C65-AA47-4FF869804B55}" srcOrd="2" destOrd="0" parTransId="{27CD6AE7-2BD0-4334-AF9D-83B93495D0DC}" sibTransId="{E7C2D002-D597-4206-9F27-8AF3B6934FE8}"/>
    <dgm:cxn modelId="{4E7F0A14-D1F7-4A42-BA6D-E7A37F883050}" type="presOf" srcId="{8E185869-F0D4-43E2-B08A-2F3E83EE98F3}" destId="{6E840FCE-49E9-476C-BCDF-4C89CE020643}" srcOrd="0" destOrd="0" presId="urn:microsoft.com/office/officeart/2008/layout/LinedList"/>
    <dgm:cxn modelId="{7FE2D015-B7DF-4543-BCAA-F1E88EBEB0D0}" type="presOf" srcId="{0C0EF191-A7D0-4196-A3F0-5309C5624B9E}" destId="{DEEAC56B-92A3-4E84-A7A8-9408C59D332B}" srcOrd="0" destOrd="0" presId="urn:microsoft.com/office/officeart/2008/layout/LinedList"/>
    <dgm:cxn modelId="{7F970F62-30E3-4F5B-A242-825013BF84A8}" srcId="{7B62DEA7-9DCD-4B2E-9DC5-BE121C266AFD}" destId="{8E185869-F0D4-43E2-B08A-2F3E83EE98F3}" srcOrd="0" destOrd="0" parTransId="{7EE27099-92EA-4EDF-B176-0E355876D272}" sibTransId="{77D0876E-2BA2-4E28-ADB5-9885FCB7156A}"/>
    <dgm:cxn modelId="{DD9EC670-E041-4705-9FEF-7EDCEBCAAA9D}" srcId="{7B62DEA7-9DCD-4B2E-9DC5-BE121C266AFD}" destId="{0C0EF191-A7D0-4196-A3F0-5309C5624B9E}" srcOrd="1" destOrd="0" parTransId="{DB2120D3-2169-4776-B620-D71EC06E1CCB}" sibTransId="{3B0901F5-FA7D-46C8-ADDE-588AF0D95C43}"/>
    <dgm:cxn modelId="{E729088B-57B9-49E7-BD65-1D9E2031EDAC}" type="presOf" srcId="{22AFCA2C-80B7-4FEA-BE97-776588AD4AF3}" destId="{19D4437A-CAB2-4F52-A12C-2740934A536E}" srcOrd="0" destOrd="0" presId="urn:microsoft.com/office/officeart/2008/layout/LinedList"/>
    <dgm:cxn modelId="{CDFE0D9E-76A6-41AA-9C2D-2787350708F0}" type="presOf" srcId="{7B62DEA7-9DCD-4B2E-9DC5-BE121C266AFD}" destId="{8B6AAEF4-C9C2-4DB1-9728-BE0B5A872338}" srcOrd="0" destOrd="0" presId="urn:microsoft.com/office/officeart/2008/layout/LinedList"/>
    <dgm:cxn modelId="{97FC1ABD-EF95-417B-AA2C-A01D45791701}" type="presOf" srcId="{4F025C82-A2BB-4C65-AA47-4FF869804B55}" destId="{2B8A73A4-448C-451E-B0AD-AD0232B21A18}" srcOrd="0" destOrd="0" presId="urn:microsoft.com/office/officeart/2008/layout/LinedList"/>
    <dgm:cxn modelId="{651C7AE5-CDF5-4540-9046-5A863C4DF77F}" srcId="{7B62DEA7-9DCD-4B2E-9DC5-BE121C266AFD}" destId="{22AFCA2C-80B7-4FEA-BE97-776588AD4AF3}" srcOrd="3" destOrd="0" parTransId="{F11D92AE-3E90-41FB-8225-7CB79C7F0AC3}" sibTransId="{1DBC290C-4AF4-42E3-B9E0-53283C48EA1B}"/>
    <dgm:cxn modelId="{4DB6417B-48F4-45D0-95CE-8B2E970E7F54}" type="presParOf" srcId="{8B6AAEF4-C9C2-4DB1-9728-BE0B5A872338}" destId="{5439E3A9-2561-457C-A78C-D670414A018F}" srcOrd="0" destOrd="0" presId="urn:microsoft.com/office/officeart/2008/layout/LinedList"/>
    <dgm:cxn modelId="{39D30B45-7823-4BF9-8113-037EE8CF798D}" type="presParOf" srcId="{8B6AAEF4-C9C2-4DB1-9728-BE0B5A872338}" destId="{2C6A3C91-3397-458F-91C9-B754F143937E}" srcOrd="1" destOrd="0" presId="urn:microsoft.com/office/officeart/2008/layout/LinedList"/>
    <dgm:cxn modelId="{763EF645-24D7-4778-A4EC-E6E5023880F6}" type="presParOf" srcId="{2C6A3C91-3397-458F-91C9-B754F143937E}" destId="{6E840FCE-49E9-476C-BCDF-4C89CE020643}" srcOrd="0" destOrd="0" presId="urn:microsoft.com/office/officeart/2008/layout/LinedList"/>
    <dgm:cxn modelId="{58DF826D-5C42-4341-B7B2-2B5944E4ADF2}" type="presParOf" srcId="{2C6A3C91-3397-458F-91C9-B754F143937E}" destId="{F3DD1D8B-9578-4361-998E-9849DEC4DA22}" srcOrd="1" destOrd="0" presId="urn:microsoft.com/office/officeart/2008/layout/LinedList"/>
    <dgm:cxn modelId="{4CE5C009-88BA-417C-8701-BF91BB3DE88C}" type="presParOf" srcId="{8B6AAEF4-C9C2-4DB1-9728-BE0B5A872338}" destId="{1075207B-8980-47C7-8FBC-D3E431527805}" srcOrd="2" destOrd="0" presId="urn:microsoft.com/office/officeart/2008/layout/LinedList"/>
    <dgm:cxn modelId="{A2A954F0-AF4B-41CE-8EB7-D89719EFDDCF}" type="presParOf" srcId="{8B6AAEF4-C9C2-4DB1-9728-BE0B5A872338}" destId="{10380653-727C-46E1-9A82-14F93A32B22E}" srcOrd="3" destOrd="0" presId="urn:microsoft.com/office/officeart/2008/layout/LinedList"/>
    <dgm:cxn modelId="{AD30C315-48EE-47E4-9E3B-A404AD499324}" type="presParOf" srcId="{10380653-727C-46E1-9A82-14F93A32B22E}" destId="{DEEAC56B-92A3-4E84-A7A8-9408C59D332B}" srcOrd="0" destOrd="0" presId="urn:microsoft.com/office/officeart/2008/layout/LinedList"/>
    <dgm:cxn modelId="{AFD5DFE1-4384-4E59-BE4E-E38E20F5F0E1}" type="presParOf" srcId="{10380653-727C-46E1-9A82-14F93A32B22E}" destId="{72EA9FE3-4234-42D0-A708-DA591D63D1E8}" srcOrd="1" destOrd="0" presId="urn:microsoft.com/office/officeart/2008/layout/LinedList"/>
    <dgm:cxn modelId="{7AF32650-5129-454A-AFB3-8489BC9661AE}" type="presParOf" srcId="{8B6AAEF4-C9C2-4DB1-9728-BE0B5A872338}" destId="{97BFA622-E022-4AC8-9070-4DCE172505FF}" srcOrd="4" destOrd="0" presId="urn:microsoft.com/office/officeart/2008/layout/LinedList"/>
    <dgm:cxn modelId="{70A36212-8202-4E0A-806C-FCBCC93974C8}" type="presParOf" srcId="{8B6AAEF4-C9C2-4DB1-9728-BE0B5A872338}" destId="{F58B0549-2C79-4178-8F78-6D9681A02914}" srcOrd="5" destOrd="0" presId="urn:microsoft.com/office/officeart/2008/layout/LinedList"/>
    <dgm:cxn modelId="{D7F17F45-63E7-4C16-86DE-24DAC11D2BB4}" type="presParOf" srcId="{F58B0549-2C79-4178-8F78-6D9681A02914}" destId="{2B8A73A4-448C-451E-B0AD-AD0232B21A18}" srcOrd="0" destOrd="0" presId="urn:microsoft.com/office/officeart/2008/layout/LinedList"/>
    <dgm:cxn modelId="{FFC049B1-EE0C-4884-92BA-4B27EFAB59FF}" type="presParOf" srcId="{F58B0549-2C79-4178-8F78-6D9681A02914}" destId="{811B9F50-6A19-44A4-B10F-8FB2BFC07B7B}" srcOrd="1" destOrd="0" presId="urn:microsoft.com/office/officeart/2008/layout/LinedList"/>
    <dgm:cxn modelId="{D2B7EC76-7BCF-439C-BF9D-6A23AC717700}" type="presParOf" srcId="{8B6AAEF4-C9C2-4DB1-9728-BE0B5A872338}" destId="{7FF53440-5812-4BA0-979C-30C44BF0EC81}" srcOrd="6" destOrd="0" presId="urn:microsoft.com/office/officeart/2008/layout/LinedList"/>
    <dgm:cxn modelId="{66B97DB5-68D2-4649-88EA-C3CFCD966220}" type="presParOf" srcId="{8B6AAEF4-C9C2-4DB1-9728-BE0B5A872338}" destId="{9D913FD5-FE34-46A5-A1F6-86BF5A1E49B1}" srcOrd="7" destOrd="0" presId="urn:microsoft.com/office/officeart/2008/layout/LinedList"/>
    <dgm:cxn modelId="{BE7E90F5-FB89-46EF-B3C9-E3AB7F9FAAE3}" type="presParOf" srcId="{9D913FD5-FE34-46A5-A1F6-86BF5A1E49B1}" destId="{19D4437A-CAB2-4F52-A12C-2740934A536E}" srcOrd="0" destOrd="0" presId="urn:microsoft.com/office/officeart/2008/layout/LinedList"/>
    <dgm:cxn modelId="{3D459C45-9723-4513-97DE-19E68812222F}" type="presParOf" srcId="{9D913FD5-FE34-46A5-A1F6-86BF5A1E49B1}" destId="{A758A709-92F9-4300-B916-DD6FC3FE6F5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5D086-D966-4905-B66C-2C93D33BD246}">
      <dsp:nvSpPr>
        <dsp:cNvPr id="0" name=""/>
        <dsp:cNvSpPr/>
      </dsp:nvSpPr>
      <dsp:spPr>
        <a:xfrm>
          <a:off x="0" y="97928"/>
          <a:ext cx="4064439" cy="494325"/>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Preview</a:t>
          </a:r>
          <a:endParaRPr lang="en-US" sz="1300" kern="1200"/>
        </a:p>
      </dsp:txBody>
      <dsp:txXfrm>
        <a:off x="24131" y="122059"/>
        <a:ext cx="4016177" cy="446063"/>
      </dsp:txXfrm>
    </dsp:sp>
    <dsp:sp modelId="{3390528F-3275-4FB6-9683-0B944A85F810}">
      <dsp:nvSpPr>
        <dsp:cNvPr id="0" name=""/>
        <dsp:cNvSpPr/>
      </dsp:nvSpPr>
      <dsp:spPr>
        <a:xfrm>
          <a:off x="0" y="629693"/>
          <a:ext cx="4064439" cy="494325"/>
        </a:xfrm>
        <a:prstGeom prst="roundRect">
          <a:avLst/>
        </a:prstGeom>
        <a:gradFill rotWithShape="0">
          <a:gsLst>
            <a:gs pos="0">
              <a:schemeClr val="accent2">
                <a:hueOff val="-494048"/>
                <a:satOff val="2367"/>
                <a:lumOff val="2190"/>
                <a:alphaOff val="0"/>
                <a:tint val="96000"/>
                <a:lumMod val="100000"/>
              </a:schemeClr>
            </a:gs>
            <a:gs pos="78000">
              <a:schemeClr val="accent2">
                <a:hueOff val="-494048"/>
                <a:satOff val="2367"/>
                <a:lumOff val="219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Data Collection</a:t>
          </a:r>
          <a:endParaRPr lang="en-US" sz="1300" kern="1200"/>
        </a:p>
      </dsp:txBody>
      <dsp:txXfrm>
        <a:off x="24131" y="653824"/>
        <a:ext cx="4016177" cy="446063"/>
      </dsp:txXfrm>
    </dsp:sp>
    <dsp:sp modelId="{4AC4FE75-0345-4DF8-97BE-A7518179FDF2}">
      <dsp:nvSpPr>
        <dsp:cNvPr id="0" name=""/>
        <dsp:cNvSpPr/>
      </dsp:nvSpPr>
      <dsp:spPr>
        <a:xfrm>
          <a:off x="0" y="1161458"/>
          <a:ext cx="4064439" cy="494325"/>
        </a:xfrm>
        <a:prstGeom prst="roundRect">
          <a:avLst/>
        </a:prstGeom>
        <a:gradFill rotWithShape="0">
          <a:gsLst>
            <a:gs pos="0">
              <a:schemeClr val="accent2">
                <a:hueOff val="-988095"/>
                <a:satOff val="4733"/>
                <a:lumOff val="4379"/>
                <a:alphaOff val="0"/>
                <a:tint val="96000"/>
                <a:lumMod val="100000"/>
              </a:schemeClr>
            </a:gs>
            <a:gs pos="78000">
              <a:schemeClr val="accent2">
                <a:hueOff val="-988095"/>
                <a:satOff val="4733"/>
                <a:lumOff val="437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Data Wrangling</a:t>
          </a:r>
          <a:endParaRPr lang="en-US" sz="1300" kern="1200"/>
        </a:p>
      </dsp:txBody>
      <dsp:txXfrm>
        <a:off x="24131" y="1185589"/>
        <a:ext cx="4016177" cy="446063"/>
      </dsp:txXfrm>
    </dsp:sp>
    <dsp:sp modelId="{214CA057-6526-4923-B3E3-EB2E59F30F69}">
      <dsp:nvSpPr>
        <dsp:cNvPr id="0" name=""/>
        <dsp:cNvSpPr/>
      </dsp:nvSpPr>
      <dsp:spPr>
        <a:xfrm>
          <a:off x="0" y="1693223"/>
          <a:ext cx="4064439" cy="494325"/>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Exploration</a:t>
          </a:r>
          <a:endParaRPr lang="en-US" sz="1300" kern="1200"/>
        </a:p>
      </dsp:txBody>
      <dsp:txXfrm>
        <a:off x="24131" y="1717354"/>
        <a:ext cx="4016177" cy="446063"/>
      </dsp:txXfrm>
    </dsp:sp>
    <dsp:sp modelId="{2900815A-3454-4993-875E-BE5CE005543E}">
      <dsp:nvSpPr>
        <dsp:cNvPr id="0" name=""/>
        <dsp:cNvSpPr/>
      </dsp:nvSpPr>
      <dsp:spPr>
        <a:xfrm>
          <a:off x="0" y="2224988"/>
          <a:ext cx="4064439" cy="494325"/>
        </a:xfrm>
        <a:prstGeom prst="roundRect">
          <a:avLst/>
        </a:prstGeom>
        <a:gradFill rotWithShape="0">
          <a:gsLst>
            <a:gs pos="0">
              <a:schemeClr val="accent2">
                <a:hueOff val="-1976191"/>
                <a:satOff val="9467"/>
                <a:lumOff val="8758"/>
                <a:alphaOff val="0"/>
                <a:tint val="96000"/>
                <a:lumMod val="100000"/>
              </a:schemeClr>
            </a:gs>
            <a:gs pos="78000">
              <a:schemeClr val="accent2">
                <a:hueOff val="-1976191"/>
                <a:satOff val="9467"/>
                <a:lumOff val="87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ANOVAs and Independent Chi Square and answering questions</a:t>
          </a:r>
        </a:p>
      </dsp:txBody>
      <dsp:txXfrm>
        <a:off x="24131" y="2249119"/>
        <a:ext cx="4016177" cy="446063"/>
      </dsp:txXfrm>
    </dsp:sp>
    <dsp:sp modelId="{A2C7D2B1-1349-48F0-BC73-6D4DD393A357}">
      <dsp:nvSpPr>
        <dsp:cNvPr id="0" name=""/>
        <dsp:cNvSpPr/>
      </dsp:nvSpPr>
      <dsp:spPr>
        <a:xfrm>
          <a:off x="0" y="2756754"/>
          <a:ext cx="4064439" cy="494325"/>
        </a:xfrm>
        <a:prstGeom prst="roundRect">
          <a:avLst/>
        </a:prstGeom>
        <a:gradFill rotWithShape="0">
          <a:gsLst>
            <a:gs pos="0">
              <a:schemeClr val="accent2">
                <a:hueOff val="-2470238"/>
                <a:satOff val="11833"/>
                <a:lumOff val="10948"/>
                <a:alphaOff val="0"/>
                <a:tint val="96000"/>
                <a:lumMod val="100000"/>
              </a:schemeClr>
            </a:gs>
            <a:gs pos="78000">
              <a:schemeClr val="accent2">
                <a:hueOff val="-2470238"/>
                <a:satOff val="11833"/>
                <a:lumOff val="1094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Final Analysis</a:t>
          </a:r>
        </a:p>
      </dsp:txBody>
      <dsp:txXfrm>
        <a:off x="24131" y="2780885"/>
        <a:ext cx="4016177" cy="446063"/>
      </dsp:txXfrm>
    </dsp:sp>
    <dsp:sp modelId="{D2244A66-7488-44A4-8386-EA18A5A586EA}">
      <dsp:nvSpPr>
        <dsp:cNvPr id="0" name=""/>
        <dsp:cNvSpPr/>
      </dsp:nvSpPr>
      <dsp:spPr>
        <a:xfrm>
          <a:off x="0" y="3288519"/>
          <a:ext cx="4064439" cy="494325"/>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End</a:t>
          </a:r>
        </a:p>
      </dsp:txBody>
      <dsp:txXfrm>
        <a:off x="24131" y="3312650"/>
        <a:ext cx="4016177" cy="446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9DEE8-B152-4336-A63D-04A36D6C4441}">
      <dsp:nvSpPr>
        <dsp:cNvPr id="0" name=""/>
        <dsp:cNvSpPr/>
      </dsp:nvSpPr>
      <dsp:spPr>
        <a:xfrm>
          <a:off x="745390" y="158570"/>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F88DA1-C9AF-4ED5-9B79-A8FF33F09010}">
      <dsp:nvSpPr>
        <dsp:cNvPr id="0" name=""/>
        <dsp:cNvSpPr/>
      </dsp:nvSpPr>
      <dsp:spPr>
        <a:xfrm>
          <a:off x="309848" y="1108897"/>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kern="1200"/>
            <a:t>Warning</a:t>
          </a:r>
        </a:p>
      </dsp:txBody>
      <dsp:txXfrm>
        <a:off x="309848" y="1108897"/>
        <a:ext cx="1583789" cy="633515"/>
      </dsp:txXfrm>
    </dsp:sp>
    <dsp:sp modelId="{69C8580D-15F0-42D8-AB30-3D547D3988C3}">
      <dsp:nvSpPr>
        <dsp:cNvPr id="0" name=""/>
        <dsp:cNvSpPr/>
      </dsp:nvSpPr>
      <dsp:spPr>
        <a:xfrm>
          <a:off x="2606343" y="158570"/>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53D497-3066-4004-A209-C972F2233B5B}">
      <dsp:nvSpPr>
        <dsp:cNvPr id="0" name=""/>
        <dsp:cNvSpPr/>
      </dsp:nvSpPr>
      <dsp:spPr>
        <a:xfrm>
          <a:off x="2170801" y="1108897"/>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kern="1200"/>
            <a:t>Brief Avocado overview</a:t>
          </a:r>
        </a:p>
      </dsp:txBody>
      <dsp:txXfrm>
        <a:off x="2170801" y="1108897"/>
        <a:ext cx="1583789" cy="633515"/>
      </dsp:txXfrm>
    </dsp:sp>
    <dsp:sp modelId="{5C7EB9C4-AE6E-4944-BD7D-34E71559FE5F}">
      <dsp:nvSpPr>
        <dsp:cNvPr id="0" name=""/>
        <dsp:cNvSpPr/>
      </dsp:nvSpPr>
      <dsp:spPr>
        <a:xfrm>
          <a:off x="1675866" y="2138360"/>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AFCA0F-95AD-4764-B6A0-144C6DAB1A69}">
      <dsp:nvSpPr>
        <dsp:cNvPr id="0" name=""/>
        <dsp:cNvSpPr/>
      </dsp:nvSpPr>
      <dsp:spPr>
        <a:xfrm>
          <a:off x="1240324" y="308868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kern="1200"/>
            <a:t>My 4 Qs</a:t>
          </a:r>
        </a:p>
      </dsp:txBody>
      <dsp:txXfrm>
        <a:off x="1240324" y="3088686"/>
        <a:ext cx="1583789" cy="633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9E3A9-2561-457C-A78C-D670414A018F}">
      <dsp:nvSpPr>
        <dsp:cNvPr id="0" name=""/>
        <dsp:cNvSpPr/>
      </dsp:nvSpPr>
      <dsp:spPr>
        <a:xfrm>
          <a:off x="0" y="0"/>
          <a:ext cx="3816774"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E840FCE-49E9-476C-BCDF-4C89CE020643}">
      <dsp:nvSpPr>
        <dsp:cNvPr id="0" name=""/>
        <dsp:cNvSpPr/>
      </dsp:nvSpPr>
      <dsp:spPr>
        <a:xfrm>
          <a:off x="0" y="0"/>
          <a:ext cx="3816774" cy="101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SzPts val="3100"/>
            <a:buNone/>
          </a:pPr>
          <a:r>
            <a:rPr lang="en-US" sz="2900" i="0" kern="1200" dirty="0"/>
            <a:t>Downloaded from the Woz-U </a:t>
          </a:r>
          <a:r>
            <a:rPr lang="en-US" sz="2900" i="0" kern="1200" dirty="0" err="1"/>
            <a:t>Github</a:t>
          </a:r>
          <a:r>
            <a:rPr lang="en-US" sz="2900" i="0" kern="1200" dirty="0"/>
            <a:t> repo </a:t>
          </a:r>
          <a:endParaRPr lang="en-US" sz="2900" kern="1200" dirty="0"/>
        </a:p>
      </dsp:txBody>
      <dsp:txXfrm>
        <a:off x="0" y="0"/>
        <a:ext cx="3816774" cy="1012698"/>
      </dsp:txXfrm>
    </dsp:sp>
    <dsp:sp modelId="{1075207B-8980-47C7-8FBC-D3E431527805}">
      <dsp:nvSpPr>
        <dsp:cNvPr id="0" name=""/>
        <dsp:cNvSpPr/>
      </dsp:nvSpPr>
      <dsp:spPr>
        <a:xfrm>
          <a:off x="0" y="1012698"/>
          <a:ext cx="3816774"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EEAC56B-92A3-4E84-A7A8-9408C59D332B}">
      <dsp:nvSpPr>
        <dsp:cNvPr id="0" name=""/>
        <dsp:cNvSpPr/>
      </dsp:nvSpPr>
      <dsp:spPr>
        <a:xfrm>
          <a:off x="0" y="1012698"/>
          <a:ext cx="3816774" cy="101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defRPr cap="all"/>
          </a:pPr>
          <a:r>
            <a:rPr lang="en-US" sz="2900" i="0" kern="1200"/>
            <a:t>CSV file </a:t>
          </a:r>
          <a:endParaRPr lang="en-US" sz="2900" i="0" kern="1200" dirty="0"/>
        </a:p>
      </dsp:txBody>
      <dsp:txXfrm>
        <a:off x="0" y="1012698"/>
        <a:ext cx="3816774" cy="1012698"/>
      </dsp:txXfrm>
    </dsp:sp>
    <dsp:sp modelId="{97BFA622-E022-4AC8-9070-4DCE172505FF}">
      <dsp:nvSpPr>
        <dsp:cNvPr id="0" name=""/>
        <dsp:cNvSpPr/>
      </dsp:nvSpPr>
      <dsp:spPr>
        <a:xfrm>
          <a:off x="0" y="2025396"/>
          <a:ext cx="3816774"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B8A73A4-448C-451E-B0AD-AD0232B21A18}">
      <dsp:nvSpPr>
        <dsp:cNvPr id="0" name=""/>
        <dsp:cNvSpPr/>
      </dsp:nvSpPr>
      <dsp:spPr>
        <a:xfrm>
          <a:off x="0" y="2025396"/>
          <a:ext cx="3816774" cy="101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defRPr cap="all"/>
          </a:pPr>
          <a:r>
            <a:rPr lang="en-US" sz="2900" i="0" kern="1200" dirty="0"/>
            <a:t>Original source is from Kaggle</a:t>
          </a:r>
        </a:p>
      </dsp:txBody>
      <dsp:txXfrm>
        <a:off x="0" y="2025396"/>
        <a:ext cx="3816774" cy="1012698"/>
      </dsp:txXfrm>
    </dsp:sp>
    <dsp:sp modelId="{7FF53440-5812-4BA0-979C-30C44BF0EC81}">
      <dsp:nvSpPr>
        <dsp:cNvPr id="0" name=""/>
        <dsp:cNvSpPr/>
      </dsp:nvSpPr>
      <dsp:spPr>
        <a:xfrm>
          <a:off x="0" y="3038094"/>
          <a:ext cx="3816774"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9D4437A-CAB2-4F52-A12C-2740934A536E}">
      <dsp:nvSpPr>
        <dsp:cNvPr id="0" name=""/>
        <dsp:cNvSpPr/>
      </dsp:nvSpPr>
      <dsp:spPr>
        <a:xfrm>
          <a:off x="0" y="3038093"/>
          <a:ext cx="3816774" cy="101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defRPr cap="all"/>
          </a:pPr>
          <a:r>
            <a:rPr lang="en-US" sz="2900" i="0" kern="1200" dirty="0" err="1"/>
            <a:t>USGS.Gov</a:t>
          </a:r>
          <a:endParaRPr lang="en-US" sz="2900" i="0" kern="1200" dirty="0"/>
        </a:p>
      </dsp:txBody>
      <dsp:txXfrm>
        <a:off x="0" y="3038093"/>
        <a:ext cx="3816774" cy="10126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6/13/2023</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193362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9</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17</a:t>
            </a:fld>
            <a:endParaRPr lang="en-US" dirty="0"/>
          </a:p>
        </p:txBody>
      </p:sp>
    </p:spTree>
    <p:extLst>
      <p:ext uri="{BB962C8B-B14F-4D97-AF65-F5344CB8AC3E}">
        <p14:creationId xmlns:p14="http://schemas.microsoft.com/office/powerpoint/2010/main" val="385028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51</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3550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B6D2D-DD65-7542-B616-C09BD068625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000943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B6D2D-DD65-7542-B616-C09BD068625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843203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B6D2D-DD65-7542-B616-C09BD068625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37782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B6D2D-DD65-7542-B616-C09BD068625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3952245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2B6D2D-DD65-7542-B616-C09BD0686257}"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7223867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4146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6318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91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109CB-DDDB-7949-A85C-355CAB3D7576}"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890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9851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656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263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33553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0656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5276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2B6D2D-DD65-7542-B616-C09BD0686257}" type="datetime1">
              <a:rPr lang="en-US" smtClean="0"/>
              <a:t>6/13/2023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6164242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jpe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pexels.com/photo/avocado-peanuts-and-toamtoes-1192056/" TargetMode="External"/><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pixabay.com/de/skizze-avocado-baby-gem%C3%BCse-3073761/"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lashdecks.com/decks/davidtsw/extinct-animals"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urses.lumenlearning.com/boundless-arthistory/chapter/mesoamerica/" TargetMode="External"/><Relationship Id="rId4" Type="http://schemas.openxmlformats.org/officeDocument/2006/relationships/image" Target="../media/image13.jpe"/></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vocados and peppers on a cutting board">
            <a:extLst>
              <a:ext uri="{FF2B5EF4-FFF2-40B4-BE49-F238E27FC236}">
                <a16:creationId xmlns:a16="http://schemas.microsoft.com/office/drawing/2014/main"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02" y="10"/>
            <a:ext cx="12191980" cy="6857989"/>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p:txBody>
          <a:bodyPr anchor="b">
            <a:normAutofit fontScale="90000"/>
          </a:bodyPr>
          <a:lstStyle/>
          <a:p>
            <a:r>
              <a:rPr lang="en-US" dirty="0">
                <a:solidFill>
                  <a:srgbClr val="FFFFFF"/>
                </a:solidFill>
              </a:rPr>
              <a:t>A move in the ripe direction</a:t>
            </a:r>
          </a:p>
        </p:txBody>
      </p:sp>
      <p:sp>
        <p:nvSpPr>
          <p:cNvPr id="8" name="Subtitle 7">
            <a:extLst>
              <a:ext uri="{FF2B5EF4-FFF2-40B4-BE49-F238E27FC236}">
                <a16:creationId xmlns:a16="http://schemas.microsoft.com/office/drawing/2014/main" id="{57FFE273-805C-47CC-98BD-C63CD14BF635}"/>
              </a:ext>
            </a:extLst>
          </p:cNvPr>
          <p:cNvSpPr>
            <a:spLocks noGrp="1"/>
          </p:cNvSpPr>
          <p:nvPr>
            <p:ph type="subTitle" idx="1"/>
          </p:nvPr>
        </p:nvSpPr>
        <p:spPr/>
        <p:txBody>
          <a:bodyPr>
            <a:normAutofit/>
          </a:bodyPr>
          <a:lstStyle/>
          <a:p>
            <a:r>
              <a:rPr lang="en-US" dirty="0">
                <a:solidFill>
                  <a:srgbClr val="FFFFFF"/>
                </a:solidFill>
              </a:rPr>
              <a:t>Lea Misigaro</a:t>
            </a:r>
          </a:p>
        </p:txBody>
      </p:sp>
    </p:spTree>
    <p:extLst>
      <p:ext uri="{BB962C8B-B14F-4D97-AF65-F5344CB8AC3E}">
        <p14:creationId xmlns:p14="http://schemas.microsoft.com/office/powerpoint/2010/main" val="531247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97311DA-9ECF-0F9A-0326-2BD3C00E2C1E}"/>
              </a:ext>
            </a:extLst>
          </p:cNvPr>
          <p:cNvSpPr>
            <a:spLocks noGrp="1"/>
          </p:cNvSpPr>
          <p:nvPr>
            <p:ph type="title"/>
          </p:nvPr>
        </p:nvSpPr>
        <p:spPr>
          <a:xfrm>
            <a:off x="6094855" y="1261331"/>
            <a:ext cx="5208541" cy="2786430"/>
          </a:xfrm>
        </p:spPr>
        <p:txBody>
          <a:bodyPr vert="horz" lIns="91440" tIns="45720" rIns="91440" bIns="45720" rtlCol="0" anchor="b">
            <a:normAutofit/>
          </a:bodyPr>
          <a:lstStyle/>
          <a:p>
            <a:pPr algn="r"/>
            <a:r>
              <a:rPr lang="en-US" sz="5400" dirty="0"/>
              <a:t>Data Wrangling </a:t>
            </a:r>
          </a:p>
        </p:txBody>
      </p:sp>
      <p:pic>
        <p:nvPicPr>
          <p:cNvPr id="5" name="Picture 4">
            <a:extLst>
              <a:ext uri="{FF2B5EF4-FFF2-40B4-BE49-F238E27FC236}">
                <a16:creationId xmlns:a16="http://schemas.microsoft.com/office/drawing/2014/main" id="{4102054C-AE85-9C95-8E2C-845E70EFAAC5}"/>
              </a:ext>
            </a:extLst>
          </p:cNvPr>
          <p:cNvPicPr>
            <a:picLocks noChangeAspect="1"/>
          </p:cNvPicPr>
          <p:nvPr/>
        </p:nvPicPr>
        <p:blipFill rotWithShape="1">
          <a:blip r:embed="rId2"/>
          <a:srcRect r="7" b="6732"/>
          <a:stretch/>
        </p:blipFill>
        <p:spPr>
          <a:xfrm>
            <a:off x="888603" y="1261330"/>
            <a:ext cx="4973212" cy="4335340"/>
          </a:xfrm>
          <a:prstGeom prst="rect">
            <a:avLst/>
          </a:prstGeom>
        </p:spPr>
      </p:pic>
      <p:sp>
        <p:nvSpPr>
          <p:cNvPr id="4" name="Slide Number Placeholder 3">
            <a:extLst>
              <a:ext uri="{FF2B5EF4-FFF2-40B4-BE49-F238E27FC236}">
                <a16:creationId xmlns:a16="http://schemas.microsoft.com/office/drawing/2014/main" id="{02BE91E2-3A07-AFBC-226D-59E845E62209}"/>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a:pPr defTabSz="914400">
                <a:spcAft>
                  <a:spcPts val="600"/>
                </a:spcAft>
              </a:pPr>
              <a:t>10</a:t>
            </a:fld>
            <a:endParaRPr lang="en-US"/>
          </a:p>
        </p:txBody>
      </p:sp>
    </p:spTree>
    <p:extLst>
      <p:ext uri="{BB962C8B-B14F-4D97-AF65-F5344CB8AC3E}">
        <p14:creationId xmlns:p14="http://schemas.microsoft.com/office/powerpoint/2010/main" val="151628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90C1160-5DF1-8C74-D508-68E69480BA9F}"/>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a:t>Data Wrangling for Q 1&amp;2</a:t>
            </a:r>
          </a:p>
        </p:txBody>
      </p:sp>
      <p:pic>
        <p:nvPicPr>
          <p:cNvPr id="14" name="Picture 13">
            <a:extLst>
              <a:ext uri="{FF2B5EF4-FFF2-40B4-BE49-F238E27FC236}">
                <a16:creationId xmlns:a16="http://schemas.microsoft.com/office/drawing/2014/main" id="{F924463D-06FA-290B-2760-E2E0442843C2}"/>
              </a:ext>
            </a:extLst>
          </p:cNvPr>
          <p:cNvPicPr>
            <a:picLocks noChangeAspect="1"/>
          </p:cNvPicPr>
          <p:nvPr/>
        </p:nvPicPr>
        <p:blipFill>
          <a:blip r:embed="rId2"/>
          <a:stretch>
            <a:fillRect/>
          </a:stretch>
        </p:blipFill>
        <p:spPr>
          <a:xfrm>
            <a:off x="1341955" y="934221"/>
            <a:ext cx="3317736" cy="3317736"/>
          </a:xfrm>
          <a:prstGeom prst="rect">
            <a:avLst/>
          </a:prstGeom>
        </p:spPr>
      </p:pic>
      <p:pic>
        <p:nvPicPr>
          <p:cNvPr id="11" name="Content Placeholder 10">
            <a:extLst>
              <a:ext uri="{FF2B5EF4-FFF2-40B4-BE49-F238E27FC236}">
                <a16:creationId xmlns:a16="http://schemas.microsoft.com/office/drawing/2014/main" id="{079610BC-45C7-7BC1-9E4E-544293F30D65}"/>
              </a:ext>
            </a:extLst>
          </p:cNvPr>
          <p:cNvPicPr>
            <a:picLocks noGrp="1" noChangeAspect="1"/>
          </p:cNvPicPr>
          <p:nvPr>
            <p:ph sz="quarter" idx="4"/>
          </p:nvPr>
        </p:nvPicPr>
        <p:blipFill>
          <a:blip r:embed="rId3"/>
          <a:stretch>
            <a:fillRect/>
          </a:stretch>
        </p:blipFill>
        <p:spPr>
          <a:xfrm>
            <a:off x="5244284" y="1814011"/>
            <a:ext cx="4029717" cy="1558156"/>
          </a:xfrm>
          <a:prstGeom prst="rect">
            <a:avLst/>
          </a:prstGeom>
        </p:spPr>
      </p:pic>
      <p:sp>
        <p:nvSpPr>
          <p:cNvPr id="7" name="Slide Number Placeholder 6">
            <a:extLst>
              <a:ext uri="{FF2B5EF4-FFF2-40B4-BE49-F238E27FC236}">
                <a16:creationId xmlns:a16="http://schemas.microsoft.com/office/drawing/2014/main" id="{07A3600F-7699-97FA-7B77-4E3AFB46A29B}"/>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11</a:t>
            </a:fld>
            <a:endParaRPr lang="en-US"/>
          </a:p>
        </p:txBody>
      </p:sp>
    </p:spTree>
    <p:extLst>
      <p:ext uri="{BB962C8B-B14F-4D97-AF65-F5344CB8AC3E}">
        <p14:creationId xmlns:p14="http://schemas.microsoft.com/office/powerpoint/2010/main" val="895594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9B05ACC-41D9-E104-4916-8B33D823C8BA}"/>
              </a:ext>
            </a:extLst>
          </p:cNvPr>
          <p:cNvPicPr>
            <a:picLocks noGrp="1" noChangeAspect="1"/>
          </p:cNvPicPr>
          <p:nvPr>
            <p:ph idx="1"/>
          </p:nvPr>
        </p:nvPicPr>
        <p:blipFill>
          <a:blip r:embed="rId2"/>
          <a:stretch>
            <a:fillRect/>
          </a:stretch>
        </p:blipFill>
        <p:spPr>
          <a:xfrm>
            <a:off x="1126309" y="2172103"/>
            <a:ext cx="9941259" cy="2510167"/>
          </a:xfrm>
          <a:prstGeom prst="rect">
            <a:avLst/>
          </a:prstGeom>
        </p:spPr>
      </p:pic>
      <p:sp>
        <p:nvSpPr>
          <p:cNvPr id="4" name="Slide Number Placeholder 3">
            <a:extLst>
              <a:ext uri="{FF2B5EF4-FFF2-40B4-BE49-F238E27FC236}">
                <a16:creationId xmlns:a16="http://schemas.microsoft.com/office/drawing/2014/main" id="{106D64BE-F62E-E1A3-831A-412D3A930436}"/>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22334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C3D4902-EA04-D254-3746-69E2F7F3EBEB}"/>
              </a:ext>
            </a:extLst>
          </p:cNvPr>
          <p:cNvPicPr>
            <a:picLocks noGrp="1" noChangeAspect="1"/>
          </p:cNvPicPr>
          <p:nvPr>
            <p:ph idx="1"/>
          </p:nvPr>
        </p:nvPicPr>
        <p:blipFill>
          <a:blip r:embed="rId2"/>
          <a:stretch>
            <a:fillRect/>
          </a:stretch>
        </p:blipFill>
        <p:spPr>
          <a:xfrm>
            <a:off x="1126309" y="1935998"/>
            <a:ext cx="9941259" cy="2982378"/>
          </a:xfrm>
          <a:prstGeom prst="rect">
            <a:avLst/>
          </a:prstGeom>
        </p:spPr>
      </p:pic>
      <p:sp>
        <p:nvSpPr>
          <p:cNvPr id="4" name="Slide Number Placeholder 3">
            <a:extLst>
              <a:ext uri="{FF2B5EF4-FFF2-40B4-BE49-F238E27FC236}">
                <a16:creationId xmlns:a16="http://schemas.microsoft.com/office/drawing/2014/main" id="{CE6A65CD-CD5E-5E0E-A126-5B2EBBE087E7}"/>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13</a:t>
            </a:fld>
            <a:endParaRPr lang="en-US">
              <a:solidFill>
                <a:srgbClr val="FFFFFF"/>
              </a:solidFill>
            </a:endParaRPr>
          </a:p>
        </p:txBody>
      </p:sp>
      <p:pic>
        <p:nvPicPr>
          <p:cNvPr id="8" name="Picture 7">
            <a:extLst>
              <a:ext uri="{FF2B5EF4-FFF2-40B4-BE49-F238E27FC236}">
                <a16:creationId xmlns:a16="http://schemas.microsoft.com/office/drawing/2014/main" id="{F990D9DB-3383-DCAF-85A7-851FA71A4F74}"/>
              </a:ext>
            </a:extLst>
          </p:cNvPr>
          <p:cNvPicPr>
            <a:picLocks noChangeAspect="1"/>
          </p:cNvPicPr>
          <p:nvPr/>
        </p:nvPicPr>
        <p:blipFill>
          <a:blip r:embed="rId3"/>
          <a:stretch>
            <a:fillRect/>
          </a:stretch>
        </p:blipFill>
        <p:spPr>
          <a:xfrm>
            <a:off x="1601788" y="3794366"/>
            <a:ext cx="3229852" cy="2982378"/>
          </a:xfrm>
          <a:prstGeom prst="rect">
            <a:avLst/>
          </a:prstGeom>
        </p:spPr>
      </p:pic>
    </p:spTree>
    <p:extLst>
      <p:ext uri="{BB962C8B-B14F-4D97-AF65-F5344CB8AC3E}">
        <p14:creationId xmlns:p14="http://schemas.microsoft.com/office/powerpoint/2010/main" val="332964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CCB23-4765-F9E6-89A4-961A5D7DEE44}"/>
              </a:ext>
            </a:extLst>
          </p:cNvPr>
          <p:cNvSpPr>
            <a:spLocks noGrp="1"/>
          </p:cNvSpPr>
          <p:nvPr>
            <p:ph type="title"/>
          </p:nvPr>
        </p:nvSpPr>
        <p:spPr/>
        <p:txBody>
          <a:bodyPr/>
          <a:lstStyle/>
          <a:p>
            <a:r>
              <a:rPr lang="en-US" dirty="0"/>
              <a:t>Data Wrangling for Q 3</a:t>
            </a:r>
          </a:p>
        </p:txBody>
      </p:sp>
      <p:sp>
        <p:nvSpPr>
          <p:cNvPr id="7" name="Content Placeholder 6">
            <a:extLst>
              <a:ext uri="{FF2B5EF4-FFF2-40B4-BE49-F238E27FC236}">
                <a16:creationId xmlns:a16="http://schemas.microsoft.com/office/drawing/2014/main" id="{06C2B81A-33C1-29A2-905B-3F09BE2D8461}"/>
              </a:ext>
            </a:extLst>
          </p:cNvPr>
          <p:cNvSpPr>
            <a:spLocks noGrp="1"/>
          </p:cNvSpPr>
          <p:nvPr>
            <p:ph sz="half" idx="1"/>
          </p:nvPr>
        </p:nvSpPr>
        <p:spPr/>
        <p:txBody>
          <a:bodyPr/>
          <a:lstStyle/>
          <a:p>
            <a:r>
              <a:rPr lang="en-US" i="0" dirty="0"/>
              <a:t>Original dataset contained 18249 rows&amp; 13 Columns</a:t>
            </a:r>
            <a:endParaRPr lang="en-US" dirty="0"/>
          </a:p>
          <a:p>
            <a:pPr lvl="0"/>
            <a:r>
              <a:rPr lang="en-US" i="0" dirty="0"/>
              <a:t>Dataset  includes 54 regions</a:t>
            </a:r>
            <a:endParaRPr lang="en-US" dirty="0"/>
          </a:p>
          <a:p>
            <a:pPr lvl="0"/>
            <a:r>
              <a:rPr lang="en-US" i="0" dirty="0"/>
              <a:t>Over 4 years (2015, 2016, 2017, 2018)</a:t>
            </a:r>
            <a:endParaRPr lang="en-US" dirty="0"/>
          </a:p>
          <a:p>
            <a:pPr lvl="0"/>
            <a:r>
              <a:rPr lang="en-US" i="0" dirty="0"/>
              <a:t>A subset of the three regions was used in this analysis</a:t>
            </a:r>
            <a:endParaRPr lang="en-US" dirty="0"/>
          </a:p>
          <a:p>
            <a:pPr lvl="0"/>
            <a:r>
              <a:rPr lang="en-US" i="0" dirty="0"/>
              <a:t>Sample sizes were the same for each region (338)</a:t>
            </a:r>
          </a:p>
          <a:p>
            <a:pPr lvl="0"/>
            <a:endParaRPr lang="en-US" dirty="0"/>
          </a:p>
          <a:p>
            <a:endParaRPr lang="en-US" dirty="0"/>
          </a:p>
        </p:txBody>
      </p:sp>
      <p:pic>
        <p:nvPicPr>
          <p:cNvPr id="10" name="Content Placeholder 9">
            <a:extLst>
              <a:ext uri="{FF2B5EF4-FFF2-40B4-BE49-F238E27FC236}">
                <a16:creationId xmlns:a16="http://schemas.microsoft.com/office/drawing/2014/main" id="{BB8A4B3B-6504-D23D-E48A-2EE7D539DBBB}"/>
              </a:ext>
            </a:extLst>
          </p:cNvPr>
          <p:cNvPicPr>
            <a:picLocks noGrp="1" noChangeAspect="1"/>
          </p:cNvPicPr>
          <p:nvPr>
            <p:ph sz="half" idx="2"/>
          </p:nvPr>
        </p:nvPicPr>
        <p:blipFill>
          <a:blip r:embed="rId2"/>
          <a:stretch>
            <a:fillRect/>
          </a:stretch>
        </p:blipFill>
        <p:spPr>
          <a:xfrm>
            <a:off x="6096000" y="1214581"/>
            <a:ext cx="4749627" cy="2456872"/>
          </a:xfrm>
        </p:spPr>
      </p:pic>
      <p:sp>
        <p:nvSpPr>
          <p:cNvPr id="5" name="Slide Number Placeholder 4">
            <a:extLst>
              <a:ext uri="{FF2B5EF4-FFF2-40B4-BE49-F238E27FC236}">
                <a16:creationId xmlns:a16="http://schemas.microsoft.com/office/drawing/2014/main" id="{50FC5BBB-27CC-DD30-E4A1-81F2D8179A52}"/>
              </a:ext>
            </a:extLst>
          </p:cNvPr>
          <p:cNvSpPr>
            <a:spLocks noGrp="1"/>
          </p:cNvSpPr>
          <p:nvPr>
            <p:ph type="sldNum" sz="quarter" idx="12"/>
          </p:nvPr>
        </p:nvSpPr>
        <p:spPr/>
        <p:txBody>
          <a:bodyPr/>
          <a:lstStyle/>
          <a:p>
            <a:fld id="{4FAB73BC-B049-4115-A692-8D63A059BFB8}" type="slidenum">
              <a:rPr lang="en-US" smtClean="0"/>
              <a:t>14</a:t>
            </a:fld>
            <a:endParaRPr lang="en-US" dirty="0"/>
          </a:p>
        </p:txBody>
      </p:sp>
      <p:pic>
        <p:nvPicPr>
          <p:cNvPr id="12" name="Picture 11">
            <a:extLst>
              <a:ext uri="{FF2B5EF4-FFF2-40B4-BE49-F238E27FC236}">
                <a16:creationId xmlns:a16="http://schemas.microsoft.com/office/drawing/2014/main" id="{4E9B1BCB-DE31-1762-DBFF-22D691863A4F}"/>
              </a:ext>
            </a:extLst>
          </p:cNvPr>
          <p:cNvPicPr>
            <a:picLocks noChangeAspect="1"/>
          </p:cNvPicPr>
          <p:nvPr/>
        </p:nvPicPr>
        <p:blipFill>
          <a:blip r:embed="rId3"/>
          <a:stretch>
            <a:fillRect/>
          </a:stretch>
        </p:blipFill>
        <p:spPr>
          <a:xfrm>
            <a:off x="5666232" y="3985838"/>
            <a:ext cx="3962953" cy="1657581"/>
          </a:xfrm>
          <a:prstGeom prst="rect">
            <a:avLst/>
          </a:prstGeom>
        </p:spPr>
      </p:pic>
    </p:spTree>
    <p:extLst>
      <p:ext uri="{BB962C8B-B14F-4D97-AF65-F5344CB8AC3E}">
        <p14:creationId xmlns:p14="http://schemas.microsoft.com/office/powerpoint/2010/main" val="70571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35">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6FAE9B1-B95C-D8F1-3628-EC2C9867993F}"/>
              </a:ext>
            </a:extLst>
          </p:cNvPr>
          <p:cNvPicPr>
            <a:picLocks noGrp="1" noChangeAspect="1"/>
          </p:cNvPicPr>
          <p:nvPr>
            <p:ph idx="1"/>
          </p:nvPr>
        </p:nvPicPr>
        <p:blipFill rotWithShape="1">
          <a:blip r:embed="rId2"/>
          <a:srcRect l="2347" r="19310" b="1"/>
          <a:stretch/>
        </p:blipFill>
        <p:spPr>
          <a:xfrm>
            <a:off x="568452" y="571500"/>
            <a:ext cx="11055096" cy="5715000"/>
          </a:xfrm>
          <a:prstGeom prst="rect">
            <a:avLst/>
          </a:prstGeom>
        </p:spPr>
      </p:pic>
      <p:sp>
        <p:nvSpPr>
          <p:cNvPr id="4" name="Slide Number Placeholder 3">
            <a:extLst>
              <a:ext uri="{FF2B5EF4-FFF2-40B4-BE49-F238E27FC236}">
                <a16:creationId xmlns:a16="http://schemas.microsoft.com/office/drawing/2014/main" id="{30A403A9-C98B-D08B-FE3F-72C84296DB1C}"/>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828913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B621-E267-F11C-E239-AE9A2B9A8B1F}"/>
              </a:ext>
            </a:extLst>
          </p:cNvPr>
          <p:cNvSpPr>
            <a:spLocks noGrp="1"/>
          </p:cNvSpPr>
          <p:nvPr>
            <p:ph type="title"/>
          </p:nvPr>
        </p:nvSpPr>
        <p:spPr/>
        <p:txBody>
          <a:bodyPr/>
          <a:lstStyle/>
          <a:p>
            <a:r>
              <a:rPr lang="en-US" dirty="0"/>
              <a:t>Data Wrangling for Q 4</a:t>
            </a:r>
          </a:p>
        </p:txBody>
      </p:sp>
      <p:pic>
        <p:nvPicPr>
          <p:cNvPr id="7" name="Content Placeholder 6">
            <a:extLst>
              <a:ext uri="{FF2B5EF4-FFF2-40B4-BE49-F238E27FC236}">
                <a16:creationId xmlns:a16="http://schemas.microsoft.com/office/drawing/2014/main" id="{566A843F-1F7F-E0E8-967D-B9D5B6650121}"/>
              </a:ext>
            </a:extLst>
          </p:cNvPr>
          <p:cNvPicPr>
            <a:picLocks noGrp="1" noChangeAspect="1"/>
          </p:cNvPicPr>
          <p:nvPr>
            <p:ph sz="half" idx="1"/>
          </p:nvPr>
        </p:nvPicPr>
        <p:blipFill>
          <a:blip r:embed="rId2"/>
          <a:stretch>
            <a:fillRect/>
          </a:stretch>
        </p:blipFill>
        <p:spPr>
          <a:xfrm>
            <a:off x="370997" y="1930400"/>
            <a:ext cx="6116531" cy="3128302"/>
          </a:xfrm>
        </p:spPr>
      </p:pic>
      <p:pic>
        <p:nvPicPr>
          <p:cNvPr id="8" name="Content Placeholder 7">
            <a:extLst>
              <a:ext uri="{FF2B5EF4-FFF2-40B4-BE49-F238E27FC236}">
                <a16:creationId xmlns:a16="http://schemas.microsoft.com/office/drawing/2014/main" id="{C3833EE9-8563-4B08-E95F-C5EE8372FE74}"/>
              </a:ext>
            </a:extLst>
          </p:cNvPr>
          <p:cNvPicPr>
            <a:picLocks noGrp="1" noChangeAspect="1"/>
          </p:cNvPicPr>
          <p:nvPr>
            <p:ph sz="half" idx="2"/>
          </p:nvPr>
        </p:nvPicPr>
        <p:blipFill>
          <a:blip r:embed="rId3"/>
          <a:stretch>
            <a:fillRect/>
          </a:stretch>
        </p:blipFill>
        <p:spPr>
          <a:xfrm>
            <a:off x="5733344" y="947099"/>
            <a:ext cx="6087659" cy="2547452"/>
          </a:xfrm>
          <a:prstGeom prst="rect">
            <a:avLst/>
          </a:prstGeom>
        </p:spPr>
      </p:pic>
      <p:sp>
        <p:nvSpPr>
          <p:cNvPr id="5" name="Slide Number Placeholder 4">
            <a:extLst>
              <a:ext uri="{FF2B5EF4-FFF2-40B4-BE49-F238E27FC236}">
                <a16:creationId xmlns:a16="http://schemas.microsoft.com/office/drawing/2014/main" id="{0835EA10-F470-9BC0-4868-DACB77294C64}"/>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65525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6" name="Rectangle 55">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9" name="Straight Connector 58">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9" name="Rectangle 68">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a:extLst>
              <a:ext uri="{FF2B5EF4-FFF2-40B4-BE49-F238E27FC236}">
                <a16:creationId xmlns:a16="http://schemas.microsoft.com/office/drawing/2014/main" id="{1F9515CC-6CDD-9777-04C9-B51C5C7C17B5}"/>
              </a:ext>
            </a:extLst>
          </p:cNvPr>
          <p:cNvPicPr>
            <a:picLocks noGrp="1" noChangeAspect="1"/>
          </p:cNvPicPr>
          <p:nvPr>
            <p:ph idx="1"/>
          </p:nvPr>
        </p:nvPicPr>
        <p:blipFill rotWithShape="1">
          <a:blip r:embed="rId3"/>
          <a:srcRect l="4467" r="25411" b="1"/>
          <a:stretch/>
        </p:blipFill>
        <p:spPr>
          <a:xfrm>
            <a:off x="568452" y="571500"/>
            <a:ext cx="11055096" cy="5715000"/>
          </a:xfrm>
          <a:prstGeom prst="rect">
            <a:avLst/>
          </a:prstGeom>
        </p:spPr>
      </p:pic>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463734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FE82-507F-49E4-782A-996152C7BD64}"/>
              </a:ext>
            </a:extLst>
          </p:cNvPr>
          <p:cNvSpPr>
            <a:spLocks noGrp="1"/>
          </p:cNvSpPr>
          <p:nvPr>
            <p:ph type="title"/>
          </p:nvPr>
        </p:nvSpPr>
        <p:spPr/>
        <p:txBody>
          <a:bodyPr/>
          <a:lstStyle/>
          <a:p>
            <a:r>
              <a:rPr lang="en-US" sz="1800" dirty="0">
                <a:effectLst/>
                <a:latin typeface="Montserrat SemiBold" panose="00000700000000000000" pitchFamily="2" charset="0"/>
                <a:ea typeface="Calibri" panose="020F0502020204030204" pitchFamily="34" charset="0"/>
                <a:cs typeface="Times New Roman" panose="02020603050405020304" pitchFamily="18" charset="0"/>
              </a:rPr>
              <a:t>1</a:t>
            </a:r>
            <a:r>
              <a:rPr lang="en-US" sz="2800" dirty="0">
                <a:effectLst/>
                <a:latin typeface="Montserrat SemiBold" panose="00000700000000000000" pitchFamily="2" charset="0"/>
                <a:ea typeface="Calibri" panose="020F0502020204030204" pitchFamily="34" charset="0"/>
                <a:cs typeface="Times New Roman" panose="02020603050405020304" pitchFamily="18" charset="0"/>
              </a:rPr>
              <a:t>: How do the 3 Cities volume of Avocado consumption compare to each other?</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B40BC92-36A5-9D78-797D-8C59B970BDAC}"/>
              </a:ext>
            </a:extLst>
          </p:cNvPr>
          <p:cNvSpPr>
            <a:spLocks noGrp="1"/>
          </p:cNvSpPr>
          <p:nvPr>
            <p:ph type="body" idx="1"/>
          </p:nvPr>
        </p:nvSpPr>
        <p:spPr/>
        <p:txBody>
          <a:bodyPr/>
          <a:lstStyle/>
          <a:p>
            <a:r>
              <a:rPr lang="en-US" dirty="0"/>
              <a:t>We will be using </a:t>
            </a:r>
            <a:r>
              <a:rPr lang="en-US" i="0" dirty="0"/>
              <a:t>ANOVA Assumption of Normality</a:t>
            </a:r>
          </a:p>
          <a:p>
            <a:endParaRPr lang="en-US" dirty="0"/>
          </a:p>
        </p:txBody>
      </p:sp>
      <p:sp>
        <p:nvSpPr>
          <p:cNvPr id="4" name="Slide Number Placeholder 3">
            <a:extLst>
              <a:ext uri="{FF2B5EF4-FFF2-40B4-BE49-F238E27FC236}">
                <a16:creationId xmlns:a16="http://schemas.microsoft.com/office/drawing/2014/main" id="{1644E22D-1A71-CA56-6613-D75A4C45C890}"/>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264004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381A-C2F4-6633-FD28-B8071037FCDA}"/>
              </a:ext>
            </a:extLst>
          </p:cNvPr>
          <p:cNvSpPr>
            <a:spLocks noGrp="1"/>
          </p:cNvSpPr>
          <p:nvPr>
            <p:ph type="title"/>
          </p:nvPr>
        </p:nvSpPr>
        <p:spPr/>
        <p:txBody>
          <a:bodyPr/>
          <a:lstStyle/>
          <a:p>
            <a:r>
              <a:rPr lang="en-US" dirty="0"/>
              <a:t>What did the avocado say to the toast? </a:t>
            </a:r>
          </a:p>
        </p:txBody>
      </p:sp>
      <p:sp>
        <p:nvSpPr>
          <p:cNvPr id="3" name="Content Placeholder 2">
            <a:extLst>
              <a:ext uri="{FF2B5EF4-FFF2-40B4-BE49-F238E27FC236}">
                <a16:creationId xmlns:a16="http://schemas.microsoft.com/office/drawing/2014/main" id="{09C72443-1AF1-ACE5-864F-D7690FE26922}"/>
              </a:ext>
            </a:extLst>
          </p:cNvPr>
          <p:cNvSpPr>
            <a:spLocks noGrp="1"/>
          </p:cNvSpPr>
          <p:nvPr>
            <p:ph idx="1"/>
          </p:nvPr>
        </p:nvSpPr>
        <p:spPr/>
        <p:txBody>
          <a:bodyPr/>
          <a:lstStyle/>
          <a:p>
            <a:r>
              <a:rPr lang="en-US" dirty="0"/>
              <a:t>“You complete me!”</a:t>
            </a:r>
          </a:p>
        </p:txBody>
      </p:sp>
      <p:sp>
        <p:nvSpPr>
          <p:cNvPr id="4" name="Slide Number Placeholder 3">
            <a:extLst>
              <a:ext uri="{FF2B5EF4-FFF2-40B4-BE49-F238E27FC236}">
                <a16:creationId xmlns:a16="http://schemas.microsoft.com/office/drawing/2014/main" id="{91BC6BF1-15A6-24B4-C2C2-8A02A11C0776}"/>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57194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EAC37A5-9CC6-643F-7613-15ACAC27364A}"/>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CONTENTS</a:t>
            </a:r>
            <a:br>
              <a:rPr lang="en-US"/>
            </a:br>
            <a:endParaRPr lang="en-US"/>
          </a:p>
        </p:txBody>
      </p:sp>
      <p:pic>
        <p:nvPicPr>
          <p:cNvPr id="8" name="Picture 7" descr="A close up of fruit on a tree&#10;&#10;Description automatically generated with low confidence">
            <a:extLst>
              <a:ext uri="{FF2B5EF4-FFF2-40B4-BE49-F238E27FC236}">
                <a16:creationId xmlns:a16="http://schemas.microsoft.com/office/drawing/2014/main" id="{62624329-26D2-41D2-9E38-2CD02E374EDF}"/>
              </a:ext>
            </a:extLst>
          </p:cNvPr>
          <p:cNvPicPr>
            <a:picLocks noChangeAspect="1"/>
          </p:cNvPicPr>
          <p:nvPr/>
        </p:nvPicPr>
        <p:blipFill rotWithShape="1">
          <a:blip r:embed="rId2"/>
          <a:srcRect l="1765" r="1"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9" name="Isosceles Triangle 2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Slide Number Placeholder 6">
            <a:extLst>
              <a:ext uri="{FF2B5EF4-FFF2-40B4-BE49-F238E27FC236}">
                <a16:creationId xmlns:a16="http://schemas.microsoft.com/office/drawing/2014/main" id="{E1376A2C-F7EA-0D38-2E67-81595B5A2CC5}"/>
              </a:ext>
            </a:extLst>
          </p:cNvPr>
          <p:cNvSpPr>
            <a:spLocks noGrp="1"/>
          </p:cNvSpPr>
          <p:nvPr>
            <p:ph type="sldNum" sz="quarter" idx="12"/>
          </p:nvPr>
        </p:nvSpPr>
        <p:spPr>
          <a:xfrm>
            <a:off x="8841996" y="6041362"/>
            <a:ext cx="432006"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a:t>
            </a:fld>
            <a:endParaRPr lang="en-US"/>
          </a:p>
        </p:txBody>
      </p:sp>
      <p:graphicFrame>
        <p:nvGraphicFramePr>
          <p:cNvPr id="12" name="Content Placeholder 3">
            <a:extLst>
              <a:ext uri="{FF2B5EF4-FFF2-40B4-BE49-F238E27FC236}">
                <a16:creationId xmlns:a16="http://schemas.microsoft.com/office/drawing/2014/main" id="{7FD9506C-463A-0511-F4E2-4178F7D7E05B}"/>
              </a:ext>
            </a:extLst>
          </p:cNvPr>
          <p:cNvGraphicFramePr>
            <a:graphicFrameLocks noGrp="1"/>
          </p:cNvGraphicFramePr>
          <p:nvPr>
            <p:ph sz="half" idx="2"/>
            <p:extLst>
              <p:ext uri="{D42A27DB-BD31-4B8C-83A1-F6EECF244321}">
                <p14:modId xmlns:p14="http://schemas.microsoft.com/office/powerpoint/2010/main" val="4291495456"/>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240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5" name="Group 1034">
            <a:extLst>
              <a:ext uri="{FF2B5EF4-FFF2-40B4-BE49-F238E27FC236}">
                <a16:creationId xmlns:a16="http://schemas.microsoft.com/office/drawing/2014/main" id="{4098A4C6-4FFB-4EF4-8317-8110224DBB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6" name="Straight Connector 1035">
              <a:extLst>
                <a:ext uri="{FF2B5EF4-FFF2-40B4-BE49-F238E27FC236}">
                  <a16:creationId xmlns:a16="http://schemas.microsoft.com/office/drawing/2014/main" id="{4A415072-93F3-4FDA-96B8-7DFD2874C5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D8C2D828-7FBF-4467-B527-793E0E978C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8" name="Rectangle 23">
              <a:extLst>
                <a:ext uri="{FF2B5EF4-FFF2-40B4-BE49-F238E27FC236}">
                  <a16:creationId xmlns:a16="http://schemas.microsoft.com/office/drawing/2014/main" id="{B9D10F1D-AB99-42AD-8720-CDF349959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9" name="Rectangle 25">
              <a:extLst>
                <a:ext uri="{FF2B5EF4-FFF2-40B4-BE49-F238E27FC236}">
                  <a16:creationId xmlns:a16="http://schemas.microsoft.com/office/drawing/2014/main" id="{5BF01F05-8464-452A-A278-4A40757B6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0" name="Isosceles Triangle 1039">
              <a:extLst>
                <a:ext uri="{FF2B5EF4-FFF2-40B4-BE49-F238E27FC236}">
                  <a16:creationId xmlns:a16="http://schemas.microsoft.com/office/drawing/2014/main" id="{FBCC0363-6CA5-4B64-A66F-478732557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1" name="Rectangle 27">
              <a:extLst>
                <a:ext uri="{FF2B5EF4-FFF2-40B4-BE49-F238E27FC236}">
                  <a16:creationId xmlns:a16="http://schemas.microsoft.com/office/drawing/2014/main" id="{CBACBAB2-7577-4339-B610-7245E449D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2" name="Rectangle 28">
              <a:extLst>
                <a:ext uri="{FF2B5EF4-FFF2-40B4-BE49-F238E27FC236}">
                  <a16:creationId xmlns:a16="http://schemas.microsoft.com/office/drawing/2014/main" id="{DFCB19D4-D4D4-4AFD-9ECC-A6D0E4AE2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3" name="Rectangle 29">
              <a:extLst>
                <a:ext uri="{FF2B5EF4-FFF2-40B4-BE49-F238E27FC236}">
                  <a16:creationId xmlns:a16="http://schemas.microsoft.com/office/drawing/2014/main" id="{3B32E423-85B7-4B28-B5C3-AB63224A4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4" name="Isosceles Triangle 1043">
              <a:extLst>
                <a:ext uri="{FF2B5EF4-FFF2-40B4-BE49-F238E27FC236}">
                  <a16:creationId xmlns:a16="http://schemas.microsoft.com/office/drawing/2014/main" id="{3DC38A14-94ED-496F-851A-CA6A98898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5" name="Isosceles Triangle 1044">
              <a:extLst>
                <a:ext uri="{FF2B5EF4-FFF2-40B4-BE49-F238E27FC236}">
                  <a16:creationId xmlns:a16="http://schemas.microsoft.com/office/drawing/2014/main" id="{14E862E4-F307-4A50-A3A9-0A79FD36D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7944FE1-88F3-4F41-77D5-EECCB5C553F0}"/>
              </a:ext>
            </a:extLst>
          </p:cNvPr>
          <p:cNvSpPr>
            <a:spLocks noGrp="1"/>
          </p:cNvSpPr>
          <p:nvPr>
            <p:ph type="title"/>
          </p:nvPr>
        </p:nvSpPr>
        <p:spPr>
          <a:xfrm>
            <a:off x="985968" y="4473226"/>
            <a:ext cx="8288035" cy="1096650"/>
          </a:xfrm>
        </p:spPr>
        <p:txBody>
          <a:bodyPr vert="horz" lIns="91440" tIns="45720" rIns="91440" bIns="45720" rtlCol="0" anchor="b">
            <a:normAutofit/>
          </a:bodyPr>
          <a:lstStyle/>
          <a:p>
            <a:r>
              <a:rPr lang="en-US" sz="4800"/>
              <a:t>ANOVA </a:t>
            </a:r>
          </a:p>
        </p:txBody>
      </p:sp>
      <p:sp>
        <p:nvSpPr>
          <p:cNvPr id="3" name="Slide Number Placeholder 2">
            <a:extLst>
              <a:ext uri="{FF2B5EF4-FFF2-40B4-BE49-F238E27FC236}">
                <a16:creationId xmlns:a16="http://schemas.microsoft.com/office/drawing/2014/main" id="{77DBD402-FDAC-0C20-1791-34EA63921100}"/>
              </a:ext>
            </a:extLst>
          </p:cNvPr>
          <p:cNvSpPr>
            <a:spLocks noGrp="1"/>
          </p:cNvSpPr>
          <p:nvPr>
            <p:ph type="sldNum" sz="quarter" idx="12"/>
          </p:nvPr>
        </p:nvSpPr>
        <p:spPr>
          <a:xfrm>
            <a:off x="8590663" y="6301399"/>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20</a:t>
            </a:fld>
            <a:endParaRPr lang="en-US"/>
          </a:p>
        </p:txBody>
      </p:sp>
      <p:pic>
        <p:nvPicPr>
          <p:cNvPr id="1034" name="Picture 10">
            <a:extLst>
              <a:ext uri="{FF2B5EF4-FFF2-40B4-BE49-F238E27FC236}">
                <a16:creationId xmlns:a16="http://schemas.microsoft.com/office/drawing/2014/main" id="{A23BBB0F-9377-5269-08E6-15412CF32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017" y="646725"/>
            <a:ext cx="3413203" cy="3635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A16FDC-8F1E-92C8-D008-0464E65A333A}"/>
              </a:ext>
            </a:extLst>
          </p:cNvPr>
          <p:cNvPicPr>
            <a:picLocks noChangeAspect="1"/>
          </p:cNvPicPr>
          <p:nvPr/>
        </p:nvPicPr>
        <p:blipFill>
          <a:blip r:embed="rId3"/>
          <a:stretch>
            <a:fillRect/>
          </a:stretch>
        </p:blipFill>
        <p:spPr>
          <a:xfrm>
            <a:off x="2966561" y="712483"/>
            <a:ext cx="3648365" cy="3639058"/>
          </a:xfrm>
          <a:prstGeom prst="rect">
            <a:avLst/>
          </a:prstGeom>
        </p:spPr>
      </p:pic>
      <p:pic>
        <p:nvPicPr>
          <p:cNvPr id="10" name="Picture 9">
            <a:extLst>
              <a:ext uri="{FF2B5EF4-FFF2-40B4-BE49-F238E27FC236}">
                <a16:creationId xmlns:a16="http://schemas.microsoft.com/office/drawing/2014/main" id="{62E7B608-23F0-F812-F9BD-A4926F664549}"/>
              </a:ext>
            </a:extLst>
          </p:cNvPr>
          <p:cNvPicPr>
            <a:picLocks noChangeAspect="1"/>
          </p:cNvPicPr>
          <p:nvPr/>
        </p:nvPicPr>
        <p:blipFill>
          <a:blip r:embed="rId4"/>
          <a:stretch>
            <a:fillRect/>
          </a:stretch>
        </p:blipFill>
        <p:spPr>
          <a:xfrm>
            <a:off x="-133164" y="712482"/>
            <a:ext cx="3494518" cy="3569267"/>
          </a:xfrm>
          <a:prstGeom prst="rect">
            <a:avLst/>
          </a:prstGeom>
        </p:spPr>
      </p:pic>
    </p:spTree>
    <p:extLst>
      <p:ext uri="{BB962C8B-B14F-4D97-AF65-F5344CB8AC3E}">
        <p14:creationId xmlns:p14="http://schemas.microsoft.com/office/powerpoint/2010/main" val="232029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FB42-5F49-969E-C241-454994D31886}"/>
              </a:ext>
            </a:extLst>
          </p:cNvPr>
          <p:cNvSpPr>
            <a:spLocks noGrp="1"/>
          </p:cNvSpPr>
          <p:nvPr>
            <p:ph type="title"/>
          </p:nvPr>
        </p:nvSpPr>
        <p:spPr/>
        <p:txBody>
          <a:bodyPr>
            <a:normAutofit fontScale="90000"/>
          </a:bodyPr>
          <a:lstStyle/>
          <a:p>
            <a:r>
              <a:rPr lang="en-US" sz="2000" dirty="0"/>
              <a:t>-Sample size has  a least 20 cases per independent variable</a:t>
            </a:r>
            <a:br>
              <a:rPr lang="en-US" sz="2000" dirty="0"/>
            </a:br>
            <a:r>
              <a:rPr lang="en-US" sz="2000" dirty="0"/>
              <a:t>-No overlap between groups (regions) and region </a:t>
            </a:r>
            <a:r>
              <a:rPr lang="en-US" sz="2000" dirty="0" err="1"/>
              <a:t>testings</a:t>
            </a:r>
            <a:r>
              <a:rPr lang="en-US" sz="2000" dirty="0"/>
              <a:t> are not related</a:t>
            </a:r>
            <a:br>
              <a:rPr lang="en-US" sz="2000" dirty="0"/>
            </a:br>
            <a:r>
              <a:rPr lang="en-US" sz="2000" dirty="0"/>
              <a:t>-Sphericity is not applicable because it’s not a between subjects design </a:t>
            </a:r>
            <a:br>
              <a:rPr lang="en-US" dirty="0"/>
            </a:br>
            <a:endParaRPr lang="en-US" dirty="0"/>
          </a:p>
        </p:txBody>
      </p:sp>
      <p:pic>
        <p:nvPicPr>
          <p:cNvPr id="7" name="Content Placeholder 6">
            <a:extLst>
              <a:ext uri="{FF2B5EF4-FFF2-40B4-BE49-F238E27FC236}">
                <a16:creationId xmlns:a16="http://schemas.microsoft.com/office/drawing/2014/main" id="{8DD973F9-B2CE-B43F-3833-FC8B1C3B3623}"/>
              </a:ext>
            </a:extLst>
          </p:cNvPr>
          <p:cNvPicPr>
            <a:picLocks noGrp="1" noChangeAspect="1"/>
          </p:cNvPicPr>
          <p:nvPr>
            <p:ph sz="half" idx="1"/>
          </p:nvPr>
        </p:nvPicPr>
        <p:blipFill>
          <a:blip r:embed="rId2"/>
          <a:stretch>
            <a:fillRect/>
          </a:stretch>
        </p:blipFill>
        <p:spPr>
          <a:xfrm>
            <a:off x="677863" y="3097530"/>
            <a:ext cx="5077128" cy="1706964"/>
          </a:xfrm>
        </p:spPr>
      </p:pic>
      <p:sp>
        <p:nvSpPr>
          <p:cNvPr id="4" name="Content Placeholder 3">
            <a:extLst>
              <a:ext uri="{FF2B5EF4-FFF2-40B4-BE49-F238E27FC236}">
                <a16:creationId xmlns:a16="http://schemas.microsoft.com/office/drawing/2014/main" id="{29BCB6E9-FC0C-F963-D9EA-892FFEEFB88B}"/>
              </a:ext>
            </a:extLst>
          </p:cNvPr>
          <p:cNvSpPr>
            <a:spLocks noGrp="1"/>
          </p:cNvSpPr>
          <p:nvPr>
            <p:ph sz="half" idx="2"/>
          </p:nvPr>
        </p:nvSpPr>
        <p:spPr>
          <a:xfrm>
            <a:off x="5318570" y="2160589"/>
            <a:ext cx="4184034" cy="3880773"/>
          </a:xfrm>
        </p:spPr>
        <p:txBody>
          <a:bodyPr>
            <a:normAutofit lnSpcReduction="10000"/>
          </a:bodyPr>
          <a:lstStyle/>
          <a:p>
            <a:r>
              <a:rPr lang="en-US" b="0" i="0" dirty="0">
                <a:solidFill>
                  <a:srgbClr val="374151"/>
                </a:solidFill>
                <a:effectLst/>
                <a:latin typeface="Söhne"/>
              </a:rPr>
              <a:t>The first test indicates a highly significant difference in the variances between the Total Volume and the 3 random </a:t>
            </a:r>
            <a:r>
              <a:rPr lang="en-US" dirty="0">
                <a:solidFill>
                  <a:srgbClr val="374151"/>
                </a:solidFill>
                <a:latin typeface="Söhne"/>
              </a:rPr>
              <a:t>c</a:t>
            </a:r>
            <a:r>
              <a:rPr lang="en-US" b="0" i="0" dirty="0">
                <a:solidFill>
                  <a:srgbClr val="374151"/>
                </a:solidFill>
                <a:effectLst/>
                <a:latin typeface="Söhne"/>
              </a:rPr>
              <a:t>ities chosen.</a:t>
            </a:r>
          </a:p>
          <a:p>
            <a:pPr algn="l"/>
            <a:r>
              <a:rPr lang="en-US" b="0" i="0" dirty="0">
                <a:solidFill>
                  <a:srgbClr val="374151"/>
                </a:solidFill>
                <a:effectLst/>
                <a:latin typeface="Söhne"/>
              </a:rPr>
              <a:t>The second test is performing a Bartlett test without transforming. The result shows a highly significant difference in variances between Total Volume and the 3 random </a:t>
            </a:r>
            <a:r>
              <a:rPr lang="en-US" dirty="0">
                <a:solidFill>
                  <a:srgbClr val="374151"/>
                </a:solidFill>
                <a:latin typeface="Söhne"/>
              </a:rPr>
              <a:t>c</a:t>
            </a:r>
            <a:r>
              <a:rPr lang="en-US" b="0" i="0" dirty="0">
                <a:solidFill>
                  <a:srgbClr val="374151"/>
                </a:solidFill>
                <a:effectLst/>
                <a:latin typeface="Söhne"/>
              </a:rPr>
              <a:t>ities chosen.</a:t>
            </a:r>
          </a:p>
          <a:p>
            <a:pPr algn="l"/>
            <a:r>
              <a:rPr lang="en-US" b="0" i="0" dirty="0">
                <a:solidFill>
                  <a:srgbClr val="374151"/>
                </a:solidFill>
                <a:effectLst/>
                <a:latin typeface="Söhne"/>
              </a:rPr>
              <a:t>In both cases, the null hypothesis is that the variances of the two variables are equal. A significant result indicates that the variances are not equal.</a:t>
            </a:r>
          </a:p>
          <a:p>
            <a:endParaRPr lang="en-US" dirty="0"/>
          </a:p>
        </p:txBody>
      </p:sp>
      <p:sp>
        <p:nvSpPr>
          <p:cNvPr id="5" name="Slide Number Placeholder 4">
            <a:extLst>
              <a:ext uri="{FF2B5EF4-FFF2-40B4-BE49-F238E27FC236}">
                <a16:creationId xmlns:a16="http://schemas.microsoft.com/office/drawing/2014/main" id="{6B277D0E-373E-B64F-9EFD-E94160F35601}"/>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284548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FEAF-C126-32FE-DD34-FC3C2049B678}"/>
              </a:ext>
            </a:extLst>
          </p:cNvPr>
          <p:cNvSpPr>
            <a:spLocks noGrp="1"/>
          </p:cNvSpPr>
          <p:nvPr>
            <p:ph type="title"/>
          </p:nvPr>
        </p:nvSpPr>
        <p:spPr/>
        <p:txBody>
          <a:bodyPr/>
          <a:lstStyle/>
          <a:p>
            <a:r>
              <a:rPr lang="en-US" dirty="0"/>
              <a:t>Contin.</a:t>
            </a:r>
          </a:p>
        </p:txBody>
      </p:sp>
      <p:sp>
        <p:nvSpPr>
          <p:cNvPr id="3" name="Content Placeholder 2">
            <a:extLst>
              <a:ext uri="{FF2B5EF4-FFF2-40B4-BE49-F238E27FC236}">
                <a16:creationId xmlns:a16="http://schemas.microsoft.com/office/drawing/2014/main" id="{98DB3D4D-40CD-A43D-E274-EAEECFB6A034}"/>
              </a:ext>
            </a:extLst>
          </p:cNvPr>
          <p:cNvSpPr>
            <a:spLocks noGrp="1"/>
          </p:cNvSpPr>
          <p:nvPr>
            <p:ph idx="1"/>
          </p:nvPr>
        </p:nvSpPr>
        <p:spPr/>
        <p:txBody>
          <a:bodyPr/>
          <a:lstStyle/>
          <a:p>
            <a:r>
              <a:rPr lang="en-US" b="0" i="0" dirty="0">
                <a:solidFill>
                  <a:srgbClr val="374151"/>
                </a:solidFill>
                <a:effectLst/>
                <a:latin typeface="Söhne"/>
              </a:rPr>
              <a:t>violating the assumption of homogeneity of variances is not ideal but can still move ahead with the analysis since we know that each city doesn't impact the other cities chosen. </a:t>
            </a:r>
            <a:endParaRPr lang="en-US" dirty="0"/>
          </a:p>
        </p:txBody>
      </p:sp>
      <p:sp>
        <p:nvSpPr>
          <p:cNvPr id="4" name="Slide Number Placeholder 3">
            <a:extLst>
              <a:ext uri="{FF2B5EF4-FFF2-40B4-BE49-F238E27FC236}">
                <a16:creationId xmlns:a16="http://schemas.microsoft.com/office/drawing/2014/main" id="{DF2A45D8-B7CB-5E83-BFB6-79472886184A}"/>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42151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13AA-250E-FB19-C96F-32C3D5D1D6CA}"/>
              </a:ext>
            </a:extLst>
          </p:cNvPr>
          <p:cNvSpPr>
            <a:spLocks noGrp="1"/>
          </p:cNvSpPr>
          <p:nvPr>
            <p:ph type="title"/>
          </p:nvPr>
        </p:nvSpPr>
        <p:spPr/>
        <p:txBody>
          <a:bodyPr/>
          <a:lstStyle/>
          <a:p>
            <a:r>
              <a:rPr lang="en-US" dirty="0" err="1"/>
              <a:t>F_onewayResult</a:t>
            </a:r>
            <a:endParaRPr lang="en-US" dirty="0"/>
          </a:p>
        </p:txBody>
      </p:sp>
      <p:pic>
        <p:nvPicPr>
          <p:cNvPr id="8" name="Content Placeholder 7">
            <a:extLst>
              <a:ext uri="{FF2B5EF4-FFF2-40B4-BE49-F238E27FC236}">
                <a16:creationId xmlns:a16="http://schemas.microsoft.com/office/drawing/2014/main" id="{A3CAD473-9B82-0C03-468E-9CA1DBC0A8BB}"/>
              </a:ext>
            </a:extLst>
          </p:cNvPr>
          <p:cNvPicPr>
            <a:picLocks noGrp="1" noChangeAspect="1"/>
          </p:cNvPicPr>
          <p:nvPr>
            <p:ph sz="half" idx="1"/>
          </p:nvPr>
        </p:nvPicPr>
        <p:blipFill>
          <a:blip r:embed="rId2"/>
          <a:stretch>
            <a:fillRect/>
          </a:stretch>
        </p:blipFill>
        <p:spPr>
          <a:xfrm>
            <a:off x="146401" y="3366460"/>
            <a:ext cx="4714524" cy="1320800"/>
          </a:xfrm>
        </p:spPr>
      </p:pic>
      <p:sp>
        <p:nvSpPr>
          <p:cNvPr id="4" name="Content Placeholder 3">
            <a:extLst>
              <a:ext uri="{FF2B5EF4-FFF2-40B4-BE49-F238E27FC236}">
                <a16:creationId xmlns:a16="http://schemas.microsoft.com/office/drawing/2014/main" id="{39B28B8E-0132-5B8C-9B31-2CB44A699227}"/>
              </a:ext>
            </a:extLst>
          </p:cNvPr>
          <p:cNvSpPr>
            <a:spLocks noGrp="1"/>
          </p:cNvSpPr>
          <p:nvPr>
            <p:ph sz="half" idx="2"/>
          </p:nvPr>
        </p:nvSpPr>
        <p:spPr/>
        <p:txBody>
          <a:bodyPr/>
          <a:lstStyle/>
          <a:p>
            <a:r>
              <a:rPr lang="en-US" b="0" i="0" dirty="0">
                <a:solidFill>
                  <a:srgbClr val="374151"/>
                </a:solidFill>
                <a:effectLst/>
                <a:latin typeface="Söhne"/>
              </a:rPr>
              <a:t>the output suggests that there is a significant difference between the means of  Total Volume and the 3 random </a:t>
            </a:r>
            <a:r>
              <a:rPr lang="en-US" dirty="0">
                <a:solidFill>
                  <a:srgbClr val="374151"/>
                </a:solidFill>
                <a:latin typeface="Söhne"/>
              </a:rPr>
              <a:t>c</a:t>
            </a:r>
            <a:r>
              <a:rPr lang="en-US" b="0" i="0" dirty="0">
                <a:solidFill>
                  <a:srgbClr val="374151"/>
                </a:solidFill>
                <a:effectLst/>
                <a:latin typeface="Söhne"/>
              </a:rPr>
              <a:t>ities chosen.</a:t>
            </a:r>
          </a:p>
          <a:p>
            <a:endParaRPr lang="en-US" dirty="0"/>
          </a:p>
        </p:txBody>
      </p:sp>
      <p:sp>
        <p:nvSpPr>
          <p:cNvPr id="5" name="Slide Number Placeholder 4">
            <a:extLst>
              <a:ext uri="{FF2B5EF4-FFF2-40B4-BE49-F238E27FC236}">
                <a16:creationId xmlns:a16="http://schemas.microsoft.com/office/drawing/2014/main" id="{9ED4AE1E-5C62-52FD-693C-A43D8E46AD48}"/>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3672874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366D-382B-2ACC-C814-E5DDB59B587D}"/>
              </a:ext>
            </a:extLst>
          </p:cNvPr>
          <p:cNvSpPr>
            <a:spLocks noGrp="1"/>
          </p:cNvSpPr>
          <p:nvPr>
            <p:ph type="title"/>
          </p:nvPr>
        </p:nvSpPr>
        <p:spPr>
          <a:xfrm>
            <a:off x="6090445" y="609600"/>
            <a:ext cx="3183556" cy="1320800"/>
          </a:xfrm>
        </p:spPr>
        <p:txBody>
          <a:bodyPr anchor="ctr">
            <a:normAutofit/>
          </a:bodyPr>
          <a:lstStyle/>
          <a:p>
            <a:r>
              <a:rPr lang="en-US" dirty="0"/>
              <a:t>Post-Hoc</a:t>
            </a:r>
          </a:p>
        </p:txBody>
      </p:sp>
      <p:sp>
        <p:nvSpPr>
          <p:cNvPr id="3" name="Content Placeholder 2">
            <a:extLst>
              <a:ext uri="{FF2B5EF4-FFF2-40B4-BE49-F238E27FC236}">
                <a16:creationId xmlns:a16="http://schemas.microsoft.com/office/drawing/2014/main" id="{25B89B29-6640-0C67-AE74-AD2562259FE0}"/>
              </a:ext>
            </a:extLst>
          </p:cNvPr>
          <p:cNvSpPr>
            <a:spLocks noGrp="1"/>
          </p:cNvSpPr>
          <p:nvPr>
            <p:ph idx="1"/>
          </p:nvPr>
        </p:nvSpPr>
        <p:spPr>
          <a:xfrm>
            <a:off x="6094410" y="2160589"/>
            <a:ext cx="3176589" cy="3880773"/>
          </a:xfrm>
        </p:spPr>
        <p:txBody>
          <a:bodyPr>
            <a:normAutofit/>
          </a:bodyPr>
          <a:lstStyle/>
          <a:p>
            <a:r>
              <a:rPr lang="en-US" b="0" i="0">
                <a:effectLst/>
                <a:latin typeface="Söhne"/>
              </a:rPr>
              <a:t>this indicates that there are significant differences in mean values between Denver and the other two groups, while Atlanta and </a:t>
            </a:r>
            <a:r>
              <a:rPr lang="en-US" b="0" i="0" err="1">
                <a:effectLst/>
                <a:latin typeface="Söhne"/>
              </a:rPr>
              <a:t>MiamiFtLauderdale</a:t>
            </a:r>
            <a:r>
              <a:rPr lang="en-US" b="0" i="0">
                <a:effectLst/>
                <a:latin typeface="Söhne"/>
              </a:rPr>
              <a:t> do not differ significantly from each other.</a:t>
            </a:r>
            <a:endParaRPr lang="en-US" dirty="0"/>
          </a:p>
        </p:txBody>
      </p:sp>
      <p:pic>
        <p:nvPicPr>
          <p:cNvPr id="6" name="Picture 5">
            <a:extLst>
              <a:ext uri="{FF2B5EF4-FFF2-40B4-BE49-F238E27FC236}">
                <a16:creationId xmlns:a16="http://schemas.microsoft.com/office/drawing/2014/main" id="{F1D959E8-9879-FB48-3664-68D14AD5F338}"/>
              </a:ext>
            </a:extLst>
          </p:cNvPr>
          <p:cNvPicPr>
            <a:picLocks noChangeAspect="1"/>
          </p:cNvPicPr>
          <p:nvPr/>
        </p:nvPicPr>
        <p:blipFill>
          <a:blip r:embed="rId2"/>
          <a:stretch>
            <a:fillRect/>
          </a:stretch>
        </p:blipFill>
        <p:spPr>
          <a:xfrm>
            <a:off x="799814" y="2551922"/>
            <a:ext cx="5062993" cy="1742521"/>
          </a:xfrm>
          <a:prstGeom prst="rect">
            <a:avLst/>
          </a:prstGeom>
        </p:spPr>
      </p:pic>
      <p:sp>
        <p:nvSpPr>
          <p:cNvPr id="4" name="Slide Number Placeholder 3">
            <a:extLst>
              <a:ext uri="{FF2B5EF4-FFF2-40B4-BE49-F238E27FC236}">
                <a16:creationId xmlns:a16="http://schemas.microsoft.com/office/drawing/2014/main" id="{6EB30447-C1C4-D3AF-3188-F1BF44965081}"/>
              </a:ext>
            </a:extLst>
          </p:cNvPr>
          <p:cNvSpPr>
            <a:spLocks noGrp="1"/>
          </p:cNvSpPr>
          <p:nvPr>
            <p:ph type="sldNum" sz="quarter" idx="12"/>
          </p:nvPr>
        </p:nvSpPr>
        <p:spPr>
          <a:xfrm>
            <a:off x="8590663" y="6041362"/>
            <a:ext cx="683339" cy="365125"/>
          </a:xfrm>
        </p:spPr>
        <p:txBody>
          <a:bodyPr>
            <a:normAutofit/>
          </a:bodyPr>
          <a:lstStyle/>
          <a:p>
            <a:pPr>
              <a:spcAft>
                <a:spcPts val="600"/>
              </a:spcAft>
            </a:pPr>
            <a:fld id="{4FAB73BC-B049-4115-A692-8D63A059BFB8}" type="slidenum">
              <a:rPr lang="en-US" smtClean="0"/>
              <a:pPr>
                <a:spcAft>
                  <a:spcPts val="600"/>
                </a:spcAft>
              </a:pPr>
              <a:t>24</a:t>
            </a:fld>
            <a:endParaRPr lang="en-US"/>
          </a:p>
        </p:txBody>
      </p:sp>
    </p:spTree>
    <p:extLst>
      <p:ext uri="{BB962C8B-B14F-4D97-AF65-F5344CB8AC3E}">
        <p14:creationId xmlns:p14="http://schemas.microsoft.com/office/powerpoint/2010/main" val="10875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1C51952-1776-D5AA-AA3A-0805834245F5}"/>
              </a:ext>
            </a:extLst>
          </p:cNvPr>
          <p:cNvSpPr>
            <a:spLocks noGrp="1"/>
          </p:cNvSpPr>
          <p:nvPr>
            <p:ph type="title"/>
          </p:nvPr>
        </p:nvSpPr>
        <p:spPr>
          <a:xfrm>
            <a:off x="677334" y="609600"/>
            <a:ext cx="8596668" cy="1320800"/>
          </a:xfrm>
        </p:spPr>
        <p:txBody>
          <a:bodyPr vert="horz" lIns="91440" tIns="45720" rIns="91440" bIns="45720" rtlCol="0" anchor="t">
            <a:normAutofit/>
          </a:bodyPr>
          <a:lstStyle/>
          <a:p>
            <a:endParaRPr lang="en-US"/>
          </a:p>
        </p:txBody>
      </p:sp>
      <p:sp>
        <p:nvSpPr>
          <p:cNvPr id="3" name="Content Placeholder 2">
            <a:extLst>
              <a:ext uri="{FF2B5EF4-FFF2-40B4-BE49-F238E27FC236}">
                <a16:creationId xmlns:a16="http://schemas.microsoft.com/office/drawing/2014/main" id="{720A35C4-5D9A-0D77-CA31-EE7D7E65A1E1}"/>
              </a:ext>
            </a:extLst>
          </p:cNvPr>
          <p:cNvSpPr>
            <a:spLocks noGrp="1"/>
          </p:cNvSpPr>
          <p:nvPr>
            <p:ph sz="half" idx="1"/>
          </p:nvPr>
        </p:nvSpPr>
        <p:spPr>
          <a:xfrm>
            <a:off x="6336287" y="2160589"/>
            <a:ext cx="2934714" cy="3880773"/>
          </a:xfrm>
        </p:spPr>
        <p:txBody>
          <a:bodyPr vert="horz" lIns="91440" tIns="45720" rIns="91440" bIns="45720" rtlCol="0">
            <a:normAutofit/>
          </a:bodyPr>
          <a:lstStyle/>
          <a:p>
            <a:r>
              <a:rPr lang="en-US" dirty="0"/>
              <a:t>In other words, Atlanta and Denver have significantly different total volume, as well as </a:t>
            </a:r>
            <a:r>
              <a:rPr lang="en-US" dirty="0" err="1"/>
              <a:t>MiamiFtLauderdale</a:t>
            </a:r>
            <a:r>
              <a:rPr lang="en-US" dirty="0"/>
              <a:t>, but Atlanta and </a:t>
            </a:r>
            <a:r>
              <a:rPr lang="en-US" dirty="0" err="1"/>
              <a:t>MiamiFtLauderdale</a:t>
            </a:r>
            <a:r>
              <a:rPr lang="en-US" dirty="0"/>
              <a:t> do not have significantly different total volume.</a:t>
            </a:r>
          </a:p>
          <a:p>
            <a:endParaRPr lang="en-US" dirty="0"/>
          </a:p>
          <a:p>
            <a:endParaRPr lang="en-US" dirty="0"/>
          </a:p>
          <a:p>
            <a:endParaRPr lang="en-US" dirty="0"/>
          </a:p>
          <a:p>
            <a:endParaRPr lang="en-US" dirty="0"/>
          </a:p>
          <a:p>
            <a:endParaRPr lang="en-US" dirty="0"/>
          </a:p>
        </p:txBody>
      </p:sp>
      <p:pic>
        <p:nvPicPr>
          <p:cNvPr id="7" name="Content Placeholder 6">
            <a:extLst>
              <a:ext uri="{FF2B5EF4-FFF2-40B4-BE49-F238E27FC236}">
                <a16:creationId xmlns:a16="http://schemas.microsoft.com/office/drawing/2014/main" id="{3BB482D6-5C87-37BB-D615-8249356A5C7A}"/>
              </a:ext>
            </a:extLst>
          </p:cNvPr>
          <p:cNvPicPr>
            <a:picLocks noGrp="1" noChangeAspect="1"/>
          </p:cNvPicPr>
          <p:nvPr>
            <p:ph sz="half" idx="2"/>
          </p:nvPr>
        </p:nvPicPr>
        <p:blipFill rotWithShape="1">
          <a:blip r:embed="rId2"/>
          <a:srcRect l="88" r="4885"/>
          <a:stretch/>
        </p:blipFill>
        <p:spPr>
          <a:xfrm>
            <a:off x="677335" y="1930399"/>
            <a:ext cx="5743232" cy="4111293"/>
          </a:xfrm>
          <a:prstGeom prst="rect">
            <a:avLst/>
          </a:prstGeom>
        </p:spPr>
      </p:pic>
      <p:sp>
        <p:nvSpPr>
          <p:cNvPr id="5" name="Slide Number Placeholder 4">
            <a:extLst>
              <a:ext uri="{FF2B5EF4-FFF2-40B4-BE49-F238E27FC236}">
                <a16:creationId xmlns:a16="http://schemas.microsoft.com/office/drawing/2014/main" id="{DA7478D9-424A-2F85-A3A2-4236B82596A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25</a:t>
            </a:fld>
            <a:endParaRPr lang="en-US"/>
          </a:p>
        </p:txBody>
      </p:sp>
    </p:spTree>
    <p:extLst>
      <p:ext uri="{BB962C8B-B14F-4D97-AF65-F5344CB8AC3E}">
        <p14:creationId xmlns:p14="http://schemas.microsoft.com/office/powerpoint/2010/main" val="219028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FF60B97-5EB1-411D-9287-82F79E225F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D674D93F-5BDC-4ACB-A8CA-7E98165118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8928BCD-A664-442D-ABA1-C3CFBED999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A984793-63CC-45CB-A884-996FAAC23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2F0C28C5-1A58-4CFD-AE80-A035DCD73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95D7054E-4DD9-45B4-9774-43146D6C7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B82025D2-80F5-4523-8D68-3831F8711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BC890E5E-6997-4B43-8F03-33C4CA22B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A8F61413-378E-434E-BB32-C83A8B826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22FCA4F9-826F-46CC-97AA-E951F199A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6E65488-263B-49DE-A257-2F1775214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9338A6C-4989-5825-9AA1-CE106BA480B7}"/>
              </a:ext>
            </a:extLst>
          </p:cNvPr>
          <p:cNvSpPr>
            <a:spLocks noGrp="1"/>
          </p:cNvSpPr>
          <p:nvPr>
            <p:ph type="title"/>
          </p:nvPr>
        </p:nvSpPr>
        <p:spPr>
          <a:xfrm>
            <a:off x="677334" y="609600"/>
            <a:ext cx="8596667" cy="1320800"/>
          </a:xfrm>
        </p:spPr>
        <p:txBody>
          <a:bodyPr vert="horz" lIns="91440" tIns="45720" rIns="91440" bIns="45720" rtlCol="0" anchor="t">
            <a:normAutofit/>
          </a:bodyPr>
          <a:lstStyle/>
          <a:p>
            <a:r>
              <a:rPr lang="en-US" dirty="0"/>
              <a:t>(2) How do the 3 Cities Average Price of Avocados compare to each other?</a:t>
            </a:r>
          </a:p>
        </p:txBody>
      </p:sp>
      <p:pic>
        <p:nvPicPr>
          <p:cNvPr id="13" name="Picture 12">
            <a:extLst>
              <a:ext uri="{FF2B5EF4-FFF2-40B4-BE49-F238E27FC236}">
                <a16:creationId xmlns:a16="http://schemas.microsoft.com/office/drawing/2014/main" id="{FFA79CD1-4D42-1D20-917E-B31ACCAD5F08}"/>
              </a:ext>
            </a:extLst>
          </p:cNvPr>
          <p:cNvPicPr>
            <a:picLocks noChangeAspect="1"/>
          </p:cNvPicPr>
          <p:nvPr/>
        </p:nvPicPr>
        <p:blipFill rotWithShape="1">
          <a:blip r:embed="rId2"/>
          <a:srcRect l="13058" r="10767" b="-1"/>
          <a:stretch/>
        </p:blipFill>
        <p:spPr>
          <a:xfrm>
            <a:off x="676053" y="2158073"/>
            <a:ext cx="2637660" cy="3882362"/>
          </a:xfrm>
          <a:prstGeom prst="rect">
            <a:avLst/>
          </a:prstGeom>
        </p:spPr>
      </p:pic>
      <p:pic>
        <p:nvPicPr>
          <p:cNvPr id="9" name="Picture 8">
            <a:extLst>
              <a:ext uri="{FF2B5EF4-FFF2-40B4-BE49-F238E27FC236}">
                <a16:creationId xmlns:a16="http://schemas.microsoft.com/office/drawing/2014/main" id="{0FE08532-75E1-452D-1B0A-51E19E678524}"/>
              </a:ext>
            </a:extLst>
          </p:cNvPr>
          <p:cNvPicPr>
            <a:picLocks noChangeAspect="1"/>
          </p:cNvPicPr>
          <p:nvPr/>
        </p:nvPicPr>
        <p:blipFill rotWithShape="1">
          <a:blip r:embed="rId3"/>
          <a:srcRect t="6230" r="-3" b="15482"/>
          <a:stretch/>
        </p:blipFill>
        <p:spPr>
          <a:xfrm>
            <a:off x="3479643" y="2159331"/>
            <a:ext cx="2616049" cy="1853870"/>
          </a:xfrm>
          <a:prstGeom prst="rect">
            <a:avLst/>
          </a:prstGeom>
        </p:spPr>
      </p:pic>
      <p:sp>
        <p:nvSpPr>
          <p:cNvPr id="30" name="Isosceles Triangle 8">
            <a:extLst>
              <a:ext uri="{FF2B5EF4-FFF2-40B4-BE49-F238E27FC236}">
                <a16:creationId xmlns:a16="http://schemas.microsoft.com/office/drawing/2014/main" id="{EDEA1E2F-218D-4172-856B-74C87C89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45A17315-17A4-39B6-791C-8694D47EE341}"/>
              </a:ext>
            </a:extLst>
          </p:cNvPr>
          <p:cNvPicPr>
            <a:picLocks noGrp="1" noChangeAspect="1"/>
          </p:cNvPicPr>
          <p:nvPr>
            <p:ph sz="half" idx="2"/>
          </p:nvPr>
        </p:nvPicPr>
        <p:blipFill rotWithShape="1">
          <a:blip r:embed="rId4"/>
          <a:srcRect t="18023" r="1" b="10460"/>
          <a:stretch/>
        </p:blipFill>
        <p:spPr>
          <a:xfrm>
            <a:off x="3478362" y="4179689"/>
            <a:ext cx="2616049" cy="1861210"/>
          </a:xfrm>
          <a:prstGeom prst="rect">
            <a:avLst/>
          </a:prstGeom>
        </p:spPr>
      </p:pic>
      <p:sp>
        <p:nvSpPr>
          <p:cNvPr id="3" name="Content Placeholder 2">
            <a:extLst>
              <a:ext uri="{FF2B5EF4-FFF2-40B4-BE49-F238E27FC236}">
                <a16:creationId xmlns:a16="http://schemas.microsoft.com/office/drawing/2014/main" id="{239BC989-5D82-880E-C371-EBC164D9F6CA}"/>
              </a:ext>
            </a:extLst>
          </p:cNvPr>
          <p:cNvSpPr>
            <a:spLocks noGrp="1"/>
          </p:cNvSpPr>
          <p:nvPr>
            <p:ph sz="half" idx="1"/>
          </p:nvPr>
        </p:nvSpPr>
        <p:spPr>
          <a:xfrm>
            <a:off x="6325880" y="2160589"/>
            <a:ext cx="2948121" cy="3880773"/>
          </a:xfrm>
        </p:spPr>
        <p:txBody>
          <a:bodyPr vert="horz" lIns="91440" tIns="45720" rIns="91440" bIns="45720" rtlCol="0">
            <a:normAutofit/>
          </a:bodyPr>
          <a:lstStyle/>
          <a:p>
            <a:endParaRPr lang="en-US"/>
          </a:p>
        </p:txBody>
      </p:sp>
      <p:sp>
        <p:nvSpPr>
          <p:cNvPr id="5" name="Slide Number Placeholder 4">
            <a:extLst>
              <a:ext uri="{FF2B5EF4-FFF2-40B4-BE49-F238E27FC236}">
                <a16:creationId xmlns:a16="http://schemas.microsoft.com/office/drawing/2014/main" id="{A35D016F-8DB7-7687-6F13-FFC3BAF1A07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26</a:t>
            </a:fld>
            <a:endParaRPr lang="en-US"/>
          </a:p>
        </p:txBody>
      </p:sp>
    </p:spTree>
    <p:extLst>
      <p:ext uri="{BB962C8B-B14F-4D97-AF65-F5344CB8AC3E}">
        <p14:creationId xmlns:p14="http://schemas.microsoft.com/office/powerpoint/2010/main" val="293345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EDED832-959D-BFA8-167C-FC69A0104B4E}"/>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err="1"/>
              <a:t>Barlett</a:t>
            </a:r>
            <a:r>
              <a:rPr lang="en-US" dirty="0"/>
              <a:t> Test</a:t>
            </a:r>
          </a:p>
        </p:txBody>
      </p:sp>
      <p:pic>
        <p:nvPicPr>
          <p:cNvPr id="7" name="Content Placeholder 6" descr="A screenshot of a computer code&#10;&#10;Description automatically generated with low confidence">
            <a:extLst>
              <a:ext uri="{FF2B5EF4-FFF2-40B4-BE49-F238E27FC236}">
                <a16:creationId xmlns:a16="http://schemas.microsoft.com/office/drawing/2014/main" id="{70FA0582-FDA9-A865-9768-2BA01596778E}"/>
              </a:ext>
            </a:extLst>
          </p:cNvPr>
          <p:cNvPicPr>
            <a:picLocks noGrp="1" noChangeAspect="1"/>
          </p:cNvPicPr>
          <p:nvPr>
            <p:ph sz="half" idx="2"/>
          </p:nvPr>
        </p:nvPicPr>
        <p:blipFill>
          <a:blip r:embed="rId2"/>
          <a:stretch>
            <a:fillRect/>
          </a:stretch>
        </p:blipFill>
        <p:spPr>
          <a:xfrm>
            <a:off x="817474" y="2159331"/>
            <a:ext cx="5283289" cy="1968024"/>
          </a:xfrm>
          <a:prstGeom prst="rect">
            <a:avLst/>
          </a:prstGeom>
        </p:spPr>
      </p:pic>
      <p:sp>
        <p:nvSpPr>
          <p:cNvPr id="3" name="Content Placeholder 2">
            <a:extLst>
              <a:ext uri="{FF2B5EF4-FFF2-40B4-BE49-F238E27FC236}">
                <a16:creationId xmlns:a16="http://schemas.microsoft.com/office/drawing/2014/main" id="{1987637C-37E6-6D70-A655-D37877F6122D}"/>
              </a:ext>
            </a:extLst>
          </p:cNvPr>
          <p:cNvSpPr>
            <a:spLocks noGrp="1"/>
          </p:cNvSpPr>
          <p:nvPr>
            <p:ph sz="half" idx="1"/>
          </p:nvPr>
        </p:nvSpPr>
        <p:spPr>
          <a:xfrm>
            <a:off x="6416039" y="2160589"/>
            <a:ext cx="2927185" cy="3880773"/>
          </a:xfrm>
        </p:spPr>
        <p:txBody>
          <a:bodyPr vert="horz" lIns="91440" tIns="45720" rIns="91440" bIns="45720" rtlCol="0">
            <a:normAutofit/>
          </a:bodyPr>
          <a:lstStyle/>
          <a:p>
            <a:r>
              <a:rPr lang="en-US" sz="1600" b="0" i="0" dirty="0">
                <a:solidFill>
                  <a:srgbClr val="374151"/>
                </a:solidFill>
                <a:effectLst/>
                <a:latin typeface="Söhne"/>
              </a:rPr>
              <a:t>p-value less than0.05 indicates that for both tests the null hypothesis can be rejected, and there is evidence for the alternative hypothesis.</a:t>
            </a:r>
          </a:p>
          <a:p>
            <a:pPr marL="0" indent="0">
              <a:buNone/>
            </a:pPr>
            <a:endParaRPr lang="en-US" sz="1500" dirty="0"/>
          </a:p>
        </p:txBody>
      </p:sp>
      <p:sp>
        <p:nvSpPr>
          <p:cNvPr id="5" name="Slide Number Placeholder 4">
            <a:extLst>
              <a:ext uri="{FF2B5EF4-FFF2-40B4-BE49-F238E27FC236}">
                <a16:creationId xmlns:a16="http://schemas.microsoft.com/office/drawing/2014/main" id="{AB518EC1-349A-5D61-CA84-EEEAD93DAC04}"/>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27</a:t>
            </a:fld>
            <a:endParaRPr lang="en-US"/>
          </a:p>
        </p:txBody>
      </p:sp>
    </p:spTree>
    <p:extLst>
      <p:ext uri="{BB962C8B-B14F-4D97-AF65-F5344CB8AC3E}">
        <p14:creationId xmlns:p14="http://schemas.microsoft.com/office/powerpoint/2010/main" val="177709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35D3196-5D35-4D3C-83D6-1E29ED14B64D}"/>
              </a:ext>
            </a:extLst>
          </p:cNvPr>
          <p:cNvPicPr>
            <a:picLocks noGrp="1" noChangeAspect="1"/>
          </p:cNvPicPr>
          <p:nvPr>
            <p:ph sz="half" idx="1"/>
          </p:nvPr>
        </p:nvPicPr>
        <p:blipFill>
          <a:blip r:embed="rId2"/>
          <a:stretch>
            <a:fillRect/>
          </a:stretch>
        </p:blipFill>
        <p:spPr>
          <a:xfrm>
            <a:off x="492668" y="2571553"/>
            <a:ext cx="4183062" cy="1224943"/>
          </a:xfrm>
        </p:spPr>
      </p:pic>
      <p:sp>
        <p:nvSpPr>
          <p:cNvPr id="4" name="Content Placeholder 3">
            <a:extLst>
              <a:ext uri="{FF2B5EF4-FFF2-40B4-BE49-F238E27FC236}">
                <a16:creationId xmlns:a16="http://schemas.microsoft.com/office/drawing/2014/main" id="{6F123163-AB6C-E4DC-FDB7-6F4423335A09}"/>
              </a:ext>
            </a:extLst>
          </p:cNvPr>
          <p:cNvSpPr>
            <a:spLocks noGrp="1"/>
          </p:cNvSpPr>
          <p:nvPr>
            <p:ph sz="half" idx="2"/>
          </p:nvPr>
        </p:nvSpPr>
        <p:spPr/>
        <p:txBody>
          <a:bodyPr/>
          <a:lstStyle/>
          <a:p>
            <a:r>
              <a:rPr lang="en-US" dirty="0">
                <a:solidFill>
                  <a:srgbClr val="374151"/>
                </a:solidFill>
                <a:latin typeface="Söhne"/>
              </a:rPr>
              <a:t>T</a:t>
            </a:r>
            <a:r>
              <a:rPr lang="en-US" b="0" i="0" dirty="0">
                <a:solidFill>
                  <a:srgbClr val="374151"/>
                </a:solidFill>
                <a:effectLst/>
                <a:latin typeface="Söhne"/>
              </a:rPr>
              <a:t>he p-value &lt;0.05), so we reject the null hypothesis</a:t>
            </a:r>
            <a:endParaRPr lang="en-US" dirty="0"/>
          </a:p>
        </p:txBody>
      </p:sp>
      <p:sp>
        <p:nvSpPr>
          <p:cNvPr id="5" name="Slide Number Placeholder 4">
            <a:extLst>
              <a:ext uri="{FF2B5EF4-FFF2-40B4-BE49-F238E27FC236}">
                <a16:creationId xmlns:a16="http://schemas.microsoft.com/office/drawing/2014/main" id="{65F9642D-150B-FF54-8488-1838F248F09F}"/>
              </a:ext>
            </a:extLst>
          </p:cNvPr>
          <p:cNvSpPr>
            <a:spLocks noGrp="1"/>
          </p:cNvSpPr>
          <p:nvPr>
            <p:ph type="sldNum" sz="quarter" idx="12"/>
          </p:nvPr>
        </p:nvSpPr>
        <p:spPr/>
        <p:txBody>
          <a:bodyPr/>
          <a:lstStyle/>
          <a:p>
            <a:fld id="{4FAB73BC-B049-4115-A692-8D63A059BFB8}" type="slidenum">
              <a:rPr lang="en-US" smtClean="0"/>
              <a:t>28</a:t>
            </a:fld>
            <a:endParaRPr lang="en-US" dirty="0"/>
          </a:p>
        </p:txBody>
      </p:sp>
      <p:sp>
        <p:nvSpPr>
          <p:cNvPr id="6" name="Rectangle 1">
            <a:extLst>
              <a:ext uri="{FF2B5EF4-FFF2-40B4-BE49-F238E27FC236}">
                <a16:creationId xmlns:a16="http://schemas.microsoft.com/office/drawing/2014/main" id="{DC5A817C-6BBF-9C14-C1BE-5261DB31CBD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onewayResult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itle 7">
            <a:extLst>
              <a:ext uri="{FF2B5EF4-FFF2-40B4-BE49-F238E27FC236}">
                <a16:creationId xmlns:a16="http://schemas.microsoft.com/office/drawing/2014/main" id="{A86EED4D-0819-E344-051A-B55D46E937E2}"/>
              </a:ext>
            </a:extLst>
          </p:cNvPr>
          <p:cNvSpPr>
            <a:spLocks noGrp="1"/>
          </p:cNvSpPr>
          <p:nvPr>
            <p:ph type="title"/>
          </p:nvPr>
        </p:nvSpPr>
        <p:spPr/>
        <p:txBody>
          <a:bodyPr/>
          <a:lstStyle/>
          <a:p>
            <a:r>
              <a:rPr lang="en-US" dirty="0" err="1"/>
              <a:t>F_onewayResult</a:t>
            </a:r>
            <a:endParaRPr lang="en-US" dirty="0"/>
          </a:p>
        </p:txBody>
      </p:sp>
    </p:spTree>
    <p:extLst>
      <p:ext uri="{BB962C8B-B14F-4D97-AF65-F5344CB8AC3E}">
        <p14:creationId xmlns:p14="http://schemas.microsoft.com/office/powerpoint/2010/main" val="3579758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AFC6-705E-6743-0A1D-E217EC02F6B5}"/>
              </a:ext>
            </a:extLst>
          </p:cNvPr>
          <p:cNvSpPr>
            <a:spLocks noGrp="1"/>
          </p:cNvSpPr>
          <p:nvPr>
            <p:ph type="title"/>
          </p:nvPr>
        </p:nvSpPr>
        <p:spPr/>
        <p:txBody>
          <a:bodyPr/>
          <a:lstStyle/>
          <a:p>
            <a:r>
              <a:rPr lang="en-US" dirty="0"/>
              <a:t>Post-Hoc</a:t>
            </a:r>
          </a:p>
        </p:txBody>
      </p:sp>
      <p:pic>
        <p:nvPicPr>
          <p:cNvPr id="7" name="Content Placeholder 6">
            <a:extLst>
              <a:ext uri="{FF2B5EF4-FFF2-40B4-BE49-F238E27FC236}">
                <a16:creationId xmlns:a16="http://schemas.microsoft.com/office/drawing/2014/main" id="{B5A54191-8152-87B5-8F3A-CCCE929EF984}"/>
              </a:ext>
            </a:extLst>
          </p:cNvPr>
          <p:cNvPicPr>
            <a:picLocks noGrp="1" noChangeAspect="1"/>
          </p:cNvPicPr>
          <p:nvPr>
            <p:ph sz="half" idx="1"/>
          </p:nvPr>
        </p:nvPicPr>
        <p:blipFill>
          <a:blip r:embed="rId2"/>
          <a:stretch>
            <a:fillRect/>
          </a:stretch>
        </p:blipFill>
        <p:spPr>
          <a:xfrm>
            <a:off x="25732" y="2375065"/>
            <a:ext cx="4835193" cy="3042178"/>
          </a:xfrm>
        </p:spPr>
      </p:pic>
      <p:sp>
        <p:nvSpPr>
          <p:cNvPr id="4" name="Content Placeholder 3">
            <a:extLst>
              <a:ext uri="{FF2B5EF4-FFF2-40B4-BE49-F238E27FC236}">
                <a16:creationId xmlns:a16="http://schemas.microsoft.com/office/drawing/2014/main" id="{C5310A59-281B-1A52-AEE2-491D865AC8FF}"/>
              </a:ext>
            </a:extLst>
          </p:cNvPr>
          <p:cNvSpPr>
            <a:spLocks noGrp="1"/>
          </p:cNvSpPr>
          <p:nvPr>
            <p:ph sz="half" idx="2"/>
          </p:nvPr>
        </p:nvSpPr>
        <p:spPr>
          <a:xfrm>
            <a:off x="5696260" y="2045494"/>
            <a:ext cx="4184034" cy="3880773"/>
          </a:xfrm>
        </p:spPr>
        <p:txBody>
          <a:bodyPr>
            <a:noAutofit/>
          </a:bodyPr>
          <a:lstStyle/>
          <a:p>
            <a:r>
              <a:rPr lang="en-US" sz="800" dirty="0"/>
              <a:t>The first set of results shows the pairwise comparisons between the three regions (Atlanta, Denver, and </a:t>
            </a:r>
            <a:r>
              <a:rPr lang="en-US" sz="800" dirty="0" err="1"/>
              <a:t>MiamiFtLauderdale</a:t>
            </a:r>
            <a:r>
              <a:rPr lang="en-US" sz="800" dirty="0"/>
              <a:t>) for the log-transformed average price of avocados. The Tukey HSD test is used to compare all pairs of means and identify if there is a significant difference between them.</a:t>
            </a:r>
          </a:p>
          <a:p>
            <a:endParaRPr lang="en-US" sz="800" dirty="0"/>
          </a:p>
          <a:p>
            <a:r>
              <a:rPr lang="en-US" sz="800" dirty="0"/>
              <a:t>The results show that there are significant differences between all pairs of means at a significance level of 0.05, as indicated by the "reject" column. The mean log-transformed price in Denver is significantly lower than in Atlanta and </a:t>
            </a:r>
            <a:r>
              <a:rPr lang="en-US" sz="800" dirty="0" err="1"/>
              <a:t>MiamiFtLauderdale</a:t>
            </a:r>
            <a:r>
              <a:rPr lang="en-US" sz="800" dirty="0"/>
              <a:t>, while the mean log-transformed price in </a:t>
            </a:r>
            <a:r>
              <a:rPr lang="en-US" sz="800" dirty="0" err="1"/>
              <a:t>MiamiFtLauderdale</a:t>
            </a:r>
            <a:r>
              <a:rPr lang="en-US" sz="800" dirty="0"/>
              <a:t> is significantly higher than in Atlanta and Denver.</a:t>
            </a:r>
          </a:p>
          <a:p>
            <a:endParaRPr lang="en-US" sz="800" dirty="0"/>
          </a:p>
          <a:p>
            <a:r>
              <a:rPr lang="en-US" sz="800" dirty="0"/>
              <a:t>The second set shows the pairwise comparisons between the same three regions, but this time for </a:t>
            </a:r>
            <a:r>
              <a:rPr lang="en-US" sz="800" dirty="0" err="1"/>
              <a:t>thr</a:t>
            </a:r>
            <a:r>
              <a:rPr lang="en-US" sz="800" dirty="0"/>
              <a:t>(raw) average price of avocados. The Tukey HSD test also used </a:t>
            </a:r>
            <a:r>
              <a:rPr lang="en-US" sz="800" dirty="0" err="1"/>
              <a:t>agian</a:t>
            </a:r>
            <a:endParaRPr lang="en-US" sz="800" dirty="0"/>
          </a:p>
          <a:p>
            <a:r>
              <a:rPr lang="en-US" sz="800" dirty="0"/>
              <a:t>The results show that there are also significant differences between all pairs of means at a significance level of 0.05. The mean price in Denver the lowest ,while the mean price in </a:t>
            </a:r>
            <a:r>
              <a:rPr lang="en-US" sz="800" dirty="0" err="1"/>
              <a:t>MiamiFtLauderdale</a:t>
            </a:r>
            <a:r>
              <a:rPr lang="en-US" sz="800" dirty="0"/>
              <a:t> is the highest among the three</a:t>
            </a:r>
          </a:p>
          <a:p>
            <a:endParaRPr lang="en-US" sz="800" dirty="0"/>
          </a:p>
          <a:p>
            <a:r>
              <a:rPr lang="en-US" sz="800" dirty="0"/>
              <a:t>Overall, both sets of results suggest that there are significant differences in average avocado prices across the three regions.</a:t>
            </a:r>
          </a:p>
        </p:txBody>
      </p:sp>
      <p:sp>
        <p:nvSpPr>
          <p:cNvPr id="5" name="Slide Number Placeholder 4">
            <a:extLst>
              <a:ext uri="{FF2B5EF4-FFF2-40B4-BE49-F238E27FC236}">
                <a16:creationId xmlns:a16="http://schemas.microsoft.com/office/drawing/2014/main" id="{31EBDBCE-CFD1-AC22-843F-DA514F0024CE}"/>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27476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536734" y="609600"/>
            <a:ext cx="3737268" cy="1320800"/>
          </a:xfrm>
        </p:spPr>
        <p:txBody>
          <a:bodyPr>
            <a:normAutofit/>
          </a:bodyPr>
          <a:lstStyle/>
          <a:p>
            <a:r>
              <a:rPr lang="en-US"/>
              <a:t>Preview</a:t>
            </a:r>
          </a:p>
        </p:txBody>
      </p:sp>
      <p:pic>
        <p:nvPicPr>
          <p:cNvPr id="12" name="Picture 11" descr="A bowl of beans and avocado next to avocado and tomatoes&#10;&#10;Description automatically generated with low confidence">
            <a:extLst>
              <a:ext uri="{FF2B5EF4-FFF2-40B4-BE49-F238E27FC236}">
                <a16:creationId xmlns:a16="http://schemas.microsoft.com/office/drawing/2014/main" id="{125DEDD5-30B7-4040-BAD5-B964E0635F9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500" r="2050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81" name="Isosceles Triangle 8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FA2AE3EF-C217-7B49-BEE6-967B63E1ED9A}"/>
              </a:ext>
            </a:extLst>
          </p:cNvPr>
          <p:cNvSpPr>
            <a:spLocks noGrp="1"/>
          </p:cNvSpPr>
          <p:nvPr>
            <p:ph type="sldNum" sz="quarter" idx="12"/>
          </p:nvPr>
        </p:nvSpPr>
        <p:spPr>
          <a:xfrm>
            <a:off x="8841996" y="6041362"/>
            <a:ext cx="432006" cy="365125"/>
          </a:xfrm>
        </p:spPr>
        <p:txBody>
          <a:bodyPr>
            <a:normAutofit/>
          </a:bodyPr>
          <a:lstStyle/>
          <a:p>
            <a:pPr>
              <a:spcAft>
                <a:spcPts val="600"/>
              </a:spcAft>
            </a:pPr>
            <a:fld id="{4FAB73BC-B049-4115-A692-8D63A059BFB8}" type="slidenum">
              <a:rPr lang="en-US" smtClean="0"/>
              <a:pPr>
                <a:spcAft>
                  <a:spcPts val="600"/>
                </a:spcAft>
              </a:pPr>
              <a:t>3</a:t>
            </a:fld>
            <a:endParaRPr lang="en-US" dirty="0"/>
          </a:p>
        </p:txBody>
      </p:sp>
      <p:graphicFrame>
        <p:nvGraphicFramePr>
          <p:cNvPr id="76" name="Content Placeholder 2" descr="Icon Smart Art graphic">
            <a:extLst>
              <a:ext uri="{FF2B5EF4-FFF2-40B4-BE49-F238E27FC236}">
                <a16:creationId xmlns:a16="http://schemas.microsoft.com/office/drawing/2014/main" id="{F6689467-90E9-3D40-8EC6-DF4B0D9B384A}"/>
              </a:ext>
            </a:extLst>
          </p:cNvPr>
          <p:cNvGraphicFramePr>
            <a:graphicFrameLocks noGrp="1" noChangeAspect="1"/>
          </p:cNvGraphicFramePr>
          <p:nvPr>
            <p:ph idx="1"/>
            <p:extLst>
              <p:ext uri="{D42A27DB-BD31-4B8C-83A1-F6EECF244321}">
                <p14:modId xmlns:p14="http://schemas.microsoft.com/office/powerpoint/2010/main" val="795599770"/>
              </p:ext>
            </p:extLst>
          </p:nvPr>
        </p:nvGraphicFramePr>
        <p:xfrm>
          <a:off x="5209563" y="2160589"/>
          <a:ext cx="4064439" cy="38807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33814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41B391-95DA-53F0-8BB2-48B7719B423B}"/>
              </a:ext>
            </a:extLst>
          </p:cNvPr>
          <p:cNvSpPr>
            <a:spLocks noGrp="1"/>
          </p:cNvSpPr>
          <p:nvPr>
            <p:ph type="title"/>
          </p:nvPr>
        </p:nvSpPr>
        <p:spPr>
          <a:xfrm>
            <a:off x="677334" y="609600"/>
            <a:ext cx="8596668" cy="1320800"/>
          </a:xfrm>
        </p:spPr>
        <p:txBody>
          <a:bodyPr vert="horz" lIns="91440" tIns="45720" rIns="91440" bIns="45720" rtlCol="0" anchor="t">
            <a:normAutofit/>
          </a:bodyPr>
          <a:lstStyle/>
          <a:p>
            <a:endParaRPr lang="en-US"/>
          </a:p>
        </p:txBody>
      </p:sp>
      <p:sp>
        <p:nvSpPr>
          <p:cNvPr id="4" name="Content Placeholder 3">
            <a:extLst>
              <a:ext uri="{FF2B5EF4-FFF2-40B4-BE49-F238E27FC236}">
                <a16:creationId xmlns:a16="http://schemas.microsoft.com/office/drawing/2014/main" id="{B692AAC9-BBA5-F9B7-58E0-A23B4984B097}"/>
              </a:ext>
            </a:extLst>
          </p:cNvPr>
          <p:cNvSpPr>
            <a:spLocks noGrp="1"/>
          </p:cNvSpPr>
          <p:nvPr>
            <p:ph sz="half" idx="2"/>
          </p:nvPr>
        </p:nvSpPr>
        <p:spPr>
          <a:xfrm>
            <a:off x="6336287" y="2160589"/>
            <a:ext cx="2934714" cy="3880773"/>
          </a:xfrm>
        </p:spPr>
        <p:txBody>
          <a:bodyPr vert="horz" lIns="91440" tIns="45720" rIns="91440" bIns="45720" rtlCol="0">
            <a:normAutofit/>
          </a:bodyPr>
          <a:lstStyle/>
          <a:p>
            <a:endParaRPr lang="en-US"/>
          </a:p>
        </p:txBody>
      </p:sp>
      <p:pic>
        <p:nvPicPr>
          <p:cNvPr id="7" name="Content Placeholder 6">
            <a:extLst>
              <a:ext uri="{FF2B5EF4-FFF2-40B4-BE49-F238E27FC236}">
                <a16:creationId xmlns:a16="http://schemas.microsoft.com/office/drawing/2014/main" id="{6565DE5B-80EC-91A2-CFE1-DB94666AC3EB}"/>
              </a:ext>
            </a:extLst>
          </p:cNvPr>
          <p:cNvPicPr>
            <a:picLocks noGrp="1" noChangeAspect="1"/>
          </p:cNvPicPr>
          <p:nvPr>
            <p:ph sz="half" idx="1"/>
          </p:nvPr>
        </p:nvPicPr>
        <p:blipFill rotWithShape="1">
          <a:blip r:embed="rId2"/>
          <a:srcRect r="6213" b="-1"/>
          <a:stretch/>
        </p:blipFill>
        <p:spPr>
          <a:xfrm>
            <a:off x="481028" y="2686555"/>
            <a:ext cx="4686927" cy="3355137"/>
          </a:xfrm>
          <a:prstGeom prst="rect">
            <a:avLst/>
          </a:prstGeom>
        </p:spPr>
      </p:pic>
      <p:sp>
        <p:nvSpPr>
          <p:cNvPr id="5" name="Slide Number Placeholder 4">
            <a:extLst>
              <a:ext uri="{FF2B5EF4-FFF2-40B4-BE49-F238E27FC236}">
                <a16:creationId xmlns:a16="http://schemas.microsoft.com/office/drawing/2014/main" id="{4882F26D-6AB9-AE58-7220-E47E88C0AABC}"/>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30</a:t>
            </a:fld>
            <a:endParaRPr lang="en-US"/>
          </a:p>
        </p:txBody>
      </p:sp>
    </p:spTree>
    <p:extLst>
      <p:ext uri="{BB962C8B-B14F-4D97-AF65-F5344CB8AC3E}">
        <p14:creationId xmlns:p14="http://schemas.microsoft.com/office/powerpoint/2010/main" val="3741426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554040-F393-5B29-141D-B9675F6CC8D1}"/>
              </a:ext>
            </a:extLst>
          </p:cNvPr>
          <p:cNvSpPr>
            <a:spLocks noGrp="1"/>
          </p:cNvSpPr>
          <p:nvPr>
            <p:ph type="title"/>
          </p:nvPr>
        </p:nvSpPr>
        <p:spPr>
          <a:xfrm>
            <a:off x="1507067" y="1578133"/>
            <a:ext cx="4335468" cy="2875534"/>
          </a:xfrm>
        </p:spPr>
        <p:txBody>
          <a:bodyPr vert="horz" lIns="91440" tIns="45720" rIns="91440" bIns="45720" rtlCol="0" anchor="b">
            <a:normAutofit/>
          </a:bodyPr>
          <a:lstStyle/>
          <a:p>
            <a:pPr algn="r"/>
            <a:r>
              <a:rPr lang="en-US" sz="5400" kern="1200" dirty="0">
                <a:solidFill>
                  <a:schemeClr val="accent1"/>
                </a:solidFill>
                <a:latin typeface="+mj-lt"/>
                <a:ea typeface="+mj-ea"/>
                <a:cs typeface="+mj-cs"/>
              </a:rPr>
              <a:t>Fun Fact!!</a:t>
            </a:r>
          </a:p>
        </p:txBody>
      </p:sp>
      <p:sp>
        <p:nvSpPr>
          <p:cNvPr id="3" name="Content Placeholder 2">
            <a:extLst>
              <a:ext uri="{FF2B5EF4-FFF2-40B4-BE49-F238E27FC236}">
                <a16:creationId xmlns:a16="http://schemas.microsoft.com/office/drawing/2014/main" id="{4CA4263F-5620-85E7-5BBF-9DDE72CA9BA7}"/>
              </a:ext>
            </a:extLst>
          </p:cNvPr>
          <p:cNvSpPr>
            <a:spLocks noGrp="1"/>
          </p:cNvSpPr>
          <p:nvPr>
            <p:ph idx="1"/>
          </p:nvPr>
        </p:nvSpPr>
        <p:spPr>
          <a:xfrm>
            <a:off x="1507067" y="4453667"/>
            <a:ext cx="4335468" cy="1096899"/>
          </a:xfrm>
        </p:spPr>
        <p:txBody>
          <a:bodyPr vert="horz" lIns="91440" tIns="45720" rIns="91440" bIns="45720" rtlCol="0" anchor="t">
            <a:normAutofit/>
          </a:bodyPr>
          <a:lstStyle/>
          <a:p>
            <a:pPr marL="0" indent="0" algn="r">
              <a:buNone/>
            </a:pPr>
            <a:r>
              <a:rPr lang="en-US">
                <a:solidFill>
                  <a:schemeClr val="tx1">
                    <a:lumMod val="50000"/>
                    <a:lumOff val="50000"/>
                  </a:schemeClr>
                </a:solidFill>
              </a:rPr>
              <a:t>Avocado was called the Alligator pear in the 1900 due to it’s rough outer skin</a:t>
            </a:r>
          </a:p>
        </p:txBody>
      </p:sp>
      <p:pic>
        <p:nvPicPr>
          <p:cNvPr id="6" name="Picture 5" descr="A cartoon of a green monster with a brown object&#10;&#10;Description automatically generated with low confidence">
            <a:extLst>
              <a:ext uri="{FF2B5EF4-FFF2-40B4-BE49-F238E27FC236}">
                <a16:creationId xmlns:a16="http://schemas.microsoft.com/office/drawing/2014/main" id="{0A895F51-370F-B5F8-83B2-CBC916E19DA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65126" y="1578133"/>
            <a:ext cx="2542356" cy="3972433"/>
          </a:xfrm>
          <a:prstGeom prst="rect">
            <a:avLst/>
          </a:prstGeom>
        </p:spPr>
      </p:pic>
      <p:sp>
        <p:nvSpPr>
          <p:cNvPr id="4" name="Slide Number Placeholder 3">
            <a:extLst>
              <a:ext uri="{FF2B5EF4-FFF2-40B4-BE49-F238E27FC236}">
                <a16:creationId xmlns:a16="http://schemas.microsoft.com/office/drawing/2014/main" id="{6F51FE40-48F0-7BD5-63B4-1670ED58A335}"/>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31</a:t>
            </a:fld>
            <a:endParaRPr lang="en-US"/>
          </a:p>
        </p:txBody>
      </p:sp>
    </p:spTree>
    <p:extLst>
      <p:ext uri="{BB962C8B-B14F-4D97-AF65-F5344CB8AC3E}">
        <p14:creationId xmlns:p14="http://schemas.microsoft.com/office/powerpoint/2010/main" val="2225124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133C-6CB5-30B8-9B80-2AB2FB46BE25}"/>
              </a:ext>
            </a:extLst>
          </p:cNvPr>
          <p:cNvSpPr>
            <a:spLocks noGrp="1"/>
          </p:cNvSpPr>
          <p:nvPr>
            <p:ph type="title"/>
          </p:nvPr>
        </p:nvSpPr>
        <p:spPr/>
        <p:txBody>
          <a:bodyPr/>
          <a:lstStyle/>
          <a:p>
            <a:r>
              <a:rPr lang="en-US" sz="1800" dirty="0">
                <a:effectLst/>
                <a:latin typeface="Montserrat SemiBold" panose="00000700000000000000" pitchFamily="2" charset="0"/>
                <a:ea typeface="Calibri" panose="020F0502020204030204" pitchFamily="34" charset="0"/>
                <a:cs typeface="Times New Roman" panose="02020603050405020304" pitchFamily="18" charset="0"/>
              </a:rPr>
              <a:t>3: How do different regions compare to each other in Avocado consumptions using the total bags sold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C6B2AACE-5A63-562D-A288-C2041FE45897}"/>
              </a:ext>
            </a:extLst>
          </p:cNvPr>
          <p:cNvSpPr>
            <a:spLocks noGrp="1"/>
          </p:cNvSpPr>
          <p:nvPr>
            <p:ph type="body" idx="1"/>
          </p:nvPr>
        </p:nvSpPr>
        <p:spPr/>
        <p:txBody>
          <a:bodyPr/>
          <a:lstStyle/>
          <a:p>
            <a:r>
              <a:rPr lang="en-US" dirty="0"/>
              <a:t>We will be using </a:t>
            </a:r>
            <a:r>
              <a:rPr lang="en-US" i="0" dirty="0"/>
              <a:t>ANOVA Assumption of Normality</a:t>
            </a:r>
          </a:p>
          <a:p>
            <a:endParaRPr lang="en-US" dirty="0"/>
          </a:p>
        </p:txBody>
      </p:sp>
      <p:sp>
        <p:nvSpPr>
          <p:cNvPr id="4" name="Slide Number Placeholder 3">
            <a:extLst>
              <a:ext uri="{FF2B5EF4-FFF2-40B4-BE49-F238E27FC236}">
                <a16:creationId xmlns:a16="http://schemas.microsoft.com/office/drawing/2014/main" id="{22315127-3533-7219-B25B-DF82E8D874B1}"/>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1805482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B5B7-5FB8-3215-C49C-5CD66DB1019E}"/>
              </a:ext>
            </a:extLst>
          </p:cNvPr>
          <p:cNvSpPr>
            <a:spLocks noGrp="1"/>
          </p:cNvSpPr>
          <p:nvPr>
            <p:ph type="title"/>
          </p:nvPr>
        </p:nvSpPr>
        <p:spPr/>
        <p:txBody>
          <a:bodyPr/>
          <a:lstStyle/>
          <a:p>
            <a:r>
              <a:rPr lang="en-US" dirty="0"/>
              <a:t>Closest to “Normal”</a:t>
            </a:r>
          </a:p>
        </p:txBody>
      </p:sp>
      <p:pic>
        <p:nvPicPr>
          <p:cNvPr id="7" name="Content Placeholder 6">
            <a:extLst>
              <a:ext uri="{FF2B5EF4-FFF2-40B4-BE49-F238E27FC236}">
                <a16:creationId xmlns:a16="http://schemas.microsoft.com/office/drawing/2014/main" id="{4306AF82-77EF-B13E-A3F3-82A3CA833B4A}"/>
              </a:ext>
            </a:extLst>
          </p:cNvPr>
          <p:cNvPicPr>
            <a:picLocks noGrp="1" noChangeAspect="1"/>
          </p:cNvPicPr>
          <p:nvPr>
            <p:ph sz="half" idx="1"/>
          </p:nvPr>
        </p:nvPicPr>
        <p:blipFill>
          <a:blip r:embed="rId2"/>
          <a:stretch>
            <a:fillRect/>
          </a:stretch>
        </p:blipFill>
        <p:spPr>
          <a:xfrm>
            <a:off x="797444" y="2253198"/>
            <a:ext cx="3943900" cy="3696216"/>
          </a:xfrm>
        </p:spPr>
      </p:pic>
      <p:pic>
        <p:nvPicPr>
          <p:cNvPr id="9" name="Content Placeholder 8">
            <a:extLst>
              <a:ext uri="{FF2B5EF4-FFF2-40B4-BE49-F238E27FC236}">
                <a16:creationId xmlns:a16="http://schemas.microsoft.com/office/drawing/2014/main" id="{9B956F2C-E025-DCB4-DC09-5DA56424360F}"/>
              </a:ext>
            </a:extLst>
          </p:cNvPr>
          <p:cNvPicPr>
            <a:picLocks noGrp="1" noChangeAspect="1"/>
          </p:cNvPicPr>
          <p:nvPr>
            <p:ph sz="half" idx="2"/>
          </p:nvPr>
        </p:nvPicPr>
        <p:blipFill>
          <a:blip r:embed="rId3"/>
          <a:stretch>
            <a:fillRect/>
          </a:stretch>
        </p:blipFill>
        <p:spPr>
          <a:xfrm>
            <a:off x="5252768" y="2219856"/>
            <a:ext cx="3858163" cy="3762900"/>
          </a:xfrm>
        </p:spPr>
      </p:pic>
      <p:sp>
        <p:nvSpPr>
          <p:cNvPr id="5" name="Slide Number Placeholder 4">
            <a:extLst>
              <a:ext uri="{FF2B5EF4-FFF2-40B4-BE49-F238E27FC236}">
                <a16:creationId xmlns:a16="http://schemas.microsoft.com/office/drawing/2014/main" id="{F2199BD7-E94D-3C93-1FE8-716F8B0F1E71}"/>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05388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C408-ACC1-A414-D357-37766767ADD8}"/>
              </a:ext>
            </a:extLst>
          </p:cNvPr>
          <p:cNvSpPr>
            <a:spLocks noGrp="1"/>
          </p:cNvSpPr>
          <p:nvPr>
            <p:ph type="title"/>
          </p:nvPr>
        </p:nvSpPr>
        <p:spPr/>
        <p:txBody>
          <a:bodyPr/>
          <a:lstStyle/>
          <a:p>
            <a:r>
              <a:rPr lang="en-US" dirty="0" err="1"/>
              <a:t>Barlett</a:t>
            </a:r>
            <a:r>
              <a:rPr lang="en-US" dirty="0"/>
              <a:t> Test </a:t>
            </a:r>
          </a:p>
        </p:txBody>
      </p:sp>
      <p:sp>
        <p:nvSpPr>
          <p:cNvPr id="4" name="Content Placeholder 3">
            <a:extLst>
              <a:ext uri="{FF2B5EF4-FFF2-40B4-BE49-F238E27FC236}">
                <a16:creationId xmlns:a16="http://schemas.microsoft.com/office/drawing/2014/main" id="{4A4F4431-5281-A975-B71A-6A12B918A5A8}"/>
              </a:ext>
            </a:extLst>
          </p:cNvPr>
          <p:cNvSpPr>
            <a:spLocks noGrp="1"/>
          </p:cNvSpPr>
          <p:nvPr>
            <p:ph sz="half" idx="2"/>
          </p:nvPr>
        </p:nvSpPr>
        <p:spPr/>
        <p:txBody>
          <a:bodyPr>
            <a:normAutofit fontScale="92500" lnSpcReduction="10000"/>
          </a:bodyPr>
          <a:lstStyle/>
          <a:p>
            <a:r>
              <a:rPr lang="en-US" dirty="0"/>
              <a:t>. In the first finding had a p-value of 0.55, so there is no difference in variances among the different regions. </a:t>
            </a:r>
          </a:p>
          <a:p>
            <a:r>
              <a:rPr lang="en-US" dirty="0"/>
              <a:t>In contrast, the second one had a p-value of 0. This suggests that there is a significant difference in variances among the different regions. </a:t>
            </a:r>
          </a:p>
          <a:p>
            <a:r>
              <a:rPr lang="en-US" dirty="0"/>
              <a:t>Overall, these results suggest that transforming the data, by taking the log can sometimes be useful in making variances more balanced across different groups, which can lead to better stat tests.</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917D3AD-4CAB-CE24-7AB1-23676E58212A}"/>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11" name="Content Placeholder 10">
            <a:extLst>
              <a:ext uri="{FF2B5EF4-FFF2-40B4-BE49-F238E27FC236}">
                <a16:creationId xmlns:a16="http://schemas.microsoft.com/office/drawing/2014/main" id="{7855A9F0-73FE-9497-D5D9-8EAC0309BB2C}"/>
              </a:ext>
            </a:extLst>
          </p:cNvPr>
          <p:cNvPicPr>
            <a:picLocks noGrp="1" noChangeAspect="1"/>
          </p:cNvPicPr>
          <p:nvPr>
            <p:ph sz="half" idx="1"/>
          </p:nvPr>
        </p:nvPicPr>
        <p:blipFill>
          <a:blip r:embed="rId2"/>
          <a:stretch>
            <a:fillRect/>
          </a:stretch>
        </p:blipFill>
        <p:spPr>
          <a:xfrm>
            <a:off x="212914" y="2285803"/>
            <a:ext cx="4183062" cy="2286394"/>
          </a:xfrm>
        </p:spPr>
      </p:pic>
    </p:spTree>
    <p:extLst>
      <p:ext uri="{BB962C8B-B14F-4D97-AF65-F5344CB8AC3E}">
        <p14:creationId xmlns:p14="http://schemas.microsoft.com/office/powerpoint/2010/main" val="2788319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11">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D276130-2207-C3BF-CE11-00DD25A6AC98}"/>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err="1"/>
              <a:t>F_onewayResult</a:t>
            </a:r>
            <a:endParaRPr lang="en-US" dirty="0"/>
          </a:p>
        </p:txBody>
      </p:sp>
      <p:pic>
        <p:nvPicPr>
          <p:cNvPr id="7" name="Content Placeholder 6">
            <a:extLst>
              <a:ext uri="{FF2B5EF4-FFF2-40B4-BE49-F238E27FC236}">
                <a16:creationId xmlns:a16="http://schemas.microsoft.com/office/drawing/2014/main" id="{344AC72A-F38B-F7ED-3108-4B9CF3D64A9D}"/>
              </a:ext>
            </a:extLst>
          </p:cNvPr>
          <p:cNvPicPr>
            <a:picLocks noGrp="1" noChangeAspect="1"/>
          </p:cNvPicPr>
          <p:nvPr>
            <p:ph sz="half" idx="1"/>
          </p:nvPr>
        </p:nvPicPr>
        <p:blipFill>
          <a:blip r:embed="rId2"/>
          <a:stretch>
            <a:fillRect/>
          </a:stretch>
        </p:blipFill>
        <p:spPr>
          <a:xfrm>
            <a:off x="799814" y="2159331"/>
            <a:ext cx="3854481" cy="1853869"/>
          </a:xfrm>
          <a:prstGeom prst="rect">
            <a:avLst/>
          </a:prstGeom>
        </p:spPr>
      </p:pic>
      <p:sp>
        <p:nvSpPr>
          <p:cNvPr id="4" name="Content Placeholder 3">
            <a:extLst>
              <a:ext uri="{FF2B5EF4-FFF2-40B4-BE49-F238E27FC236}">
                <a16:creationId xmlns:a16="http://schemas.microsoft.com/office/drawing/2014/main" id="{2B2CE8A0-C9B2-33D3-4E49-E36FABF4B350}"/>
              </a:ext>
            </a:extLst>
          </p:cNvPr>
          <p:cNvSpPr>
            <a:spLocks noGrp="1"/>
          </p:cNvSpPr>
          <p:nvPr>
            <p:ph sz="half" idx="2"/>
          </p:nvPr>
        </p:nvSpPr>
        <p:spPr>
          <a:xfrm>
            <a:off x="5021931" y="1938867"/>
            <a:ext cx="4410676" cy="3768573"/>
          </a:xfrm>
        </p:spPr>
        <p:txBody>
          <a:bodyPr vert="horz" lIns="91440" tIns="45720" rIns="91440" bIns="45720" rtlCol="0">
            <a:normAutofit/>
          </a:bodyPr>
          <a:lstStyle/>
          <a:p>
            <a:r>
              <a:rPr lang="en-US" b="0" i="0" dirty="0">
                <a:solidFill>
                  <a:srgbClr val="374151"/>
                </a:solidFill>
                <a:effectLst/>
                <a:latin typeface="Söhne"/>
              </a:rPr>
              <a:t>test and shows that there is a significant difference between the means of at least two Regions in the data</a:t>
            </a:r>
          </a:p>
          <a:p>
            <a:r>
              <a:rPr lang="en-US" b="0" i="0" dirty="0">
                <a:solidFill>
                  <a:srgbClr val="374151"/>
                </a:solidFill>
                <a:effectLst/>
                <a:latin typeface="Söhne"/>
              </a:rPr>
              <a:t>the p-value is tiny , it </a:t>
            </a:r>
            <a:r>
              <a:rPr lang="en-US" dirty="0">
                <a:solidFill>
                  <a:srgbClr val="374151"/>
                </a:solidFill>
                <a:latin typeface="Söhne"/>
              </a:rPr>
              <a:t>is </a:t>
            </a:r>
            <a:r>
              <a:rPr lang="en-US" b="0" i="0" dirty="0">
                <a:solidFill>
                  <a:srgbClr val="374151"/>
                </a:solidFill>
                <a:effectLst/>
                <a:latin typeface="Söhne"/>
              </a:rPr>
              <a:t>against the null hypothesis that the means are equal. </a:t>
            </a:r>
          </a:p>
          <a:p>
            <a:r>
              <a:rPr lang="en-US" dirty="0">
                <a:solidFill>
                  <a:srgbClr val="374151"/>
                </a:solidFill>
                <a:latin typeface="Söhne"/>
              </a:rPr>
              <a:t>So</a:t>
            </a:r>
            <a:r>
              <a:rPr lang="en-US" b="0" i="0" dirty="0">
                <a:solidFill>
                  <a:srgbClr val="374151"/>
                </a:solidFill>
                <a:effectLst/>
                <a:latin typeface="Söhne"/>
              </a:rPr>
              <a:t>, we can conclude that there is a significant difference between the Regions in the data.</a:t>
            </a:r>
            <a:endParaRPr lang="en-US" dirty="0"/>
          </a:p>
        </p:txBody>
      </p:sp>
      <p:sp>
        <p:nvSpPr>
          <p:cNvPr id="5" name="Slide Number Placeholder 4">
            <a:extLst>
              <a:ext uri="{FF2B5EF4-FFF2-40B4-BE49-F238E27FC236}">
                <a16:creationId xmlns:a16="http://schemas.microsoft.com/office/drawing/2014/main" id="{4152D689-1DC3-8A52-0208-24391E6D54EB}"/>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35</a:t>
            </a:fld>
            <a:endParaRPr lang="en-US"/>
          </a:p>
        </p:txBody>
      </p:sp>
    </p:spTree>
    <p:extLst>
      <p:ext uri="{BB962C8B-B14F-4D97-AF65-F5344CB8AC3E}">
        <p14:creationId xmlns:p14="http://schemas.microsoft.com/office/powerpoint/2010/main" val="1196125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0B2F-3EB5-B6DC-A4FC-B9EFF498AD14}"/>
              </a:ext>
            </a:extLst>
          </p:cNvPr>
          <p:cNvSpPr>
            <a:spLocks noGrp="1"/>
          </p:cNvSpPr>
          <p:nvPr>
            <p:ph type="title"/>
          </p:nvPr>
        </p:nvSpPr>
        <p:spPr/>
        <p:txBody>
          <a:bodyPr/>
          <a:lstStyle/>
          <a:p>
            <a:r>
              <a:rPr lang="en-US" dirty="0"/>
              <a:t>Post-Hoc</a:t>
            </a:r>
          </a:p>
        </p:txBody>
      </p:sp>
      <p:pic>
        <p:nvPicPr>
          <p:cNvPr id="7" name="Content Placeholder 6">
            <a:extLst>
              <a:ext uri="{FF2B5EF4-FFF2-40B4-BE49-F238E27FC236}">
                <a16:creationId xmlns:a16="http://schemas.microsoft.com/office/drawing/2014/main" id="{3A6631FF-97C5-0696-0A7C-98835663C658}"/>
              </a:ext>
            </a:extLst>
          </p:cNvPr>
          <p:cNvPicPr>
            <a:picLocks noGrp="1" noChangeAspect="1"/>
          </p:cNvPicPr>
          <p:nvPr>
            <p:ph sz="half" idx="1"/>
          </p:nvPr>
        </p:nvPicPr>
        <p:blipFill>
          <a:blip r:embed="rId2"/>
          <a:stretch>
            <a:fillRect/>
          </a:stretch>
        </p:blipFill>
        <p:spPr>
          <a:xfrm>
            <a:off x="677863" y="2900684"/>
            <a:ext cx="4183062" cy="2401245"/>
          </a:xfrm>
        </p:spPr>
      </p:pic>
      <p:sp>
        <p:nvSpPr>
          <p:cNvPr id="4" name="Content Placeholder 3">
            <a:extLst>
              <a:ext uri="{FF2B5EF4-FFF2-40B4-BE49-F238E27FC236}">
                <a16:creationId xmlns:a16="http://schemas.microsoft.com/office/drawing/2014/main" id="{4008D6DB-FD87-50A3-6127-95A9C2C94A0F}"/>
              </a:ext>
            </a:extLst>
          </p:cNvPr>
          <p:cNvSpPr>
            <a:spLocks noGrp="1"/>
          </p:cNvSpPr>
          <p:nvPr>
            <p:ph sz="half" idx="2"/>
          </p:nvPr>
        </p:nvSpPr>
        <p:spPr/>
        <p:txBody>
          <a:bodyPr>
            <a:normAutofit fontScale="85000" lnSpcReduction="10000"/>
          </a:bodyPr>
          <a:lstStyle/>
          <a:p>
            <a:r>
              <a:rPr lang="en-US" dirty="0"/>
              <a:t>The results show the comparison of the mean differences between the log-transformed "Total Bags" variable and "region" categories using the Tukey HSD test. </a:t>
            </a:r>
          </a:p>
          <a:p>
            <a:r>
              <a:rPr lang="en-US" dirty="0"/>
              <a:t>The reject column indicates which group comparisons reject the null hypothesis of equal means based on a 0.05 family-wise error rate (FWER) control.</a:t>
            </a:r>
          </a:p>
          <a:p>
            <a:r>
              <a:rPr lang="en-US" dirty="0"/>
              <a:t> So, it further proves that there are significant differences in mean "Total Bags" between several "region" categories, including </a:t>
            </a:r>
            <a:r>
              <a:rPr lang="en-US" dirty="0" err="1"/>
              <a:t>GreatLakes</a:t>
            </a:r>
            <a:r>
              <a:rPr lang="en-US" dirty="0"/>
              <a:t>-Plains, </a:t>
            </a:r>
            <a:r>
              <a:rPr lang="en-US" dirty="0" err="1"/>
              <a:t>GreatLakes</a:t>
            </a:r>
            <a:r>
              <a:rPr lang="en-US" dirty="0"/>
              <a:t>-West, Midsouth-Plains, Midsouth-West, Northeast-Plains, Northeast-Southeast, Northeast-West, Plains-Southeast, Plains-West, and Southeast-West.</a:t>
            </a:r>
          </a:p>
        </p:txBody>
      </p:sp>
      <p:sp>
        <p:nvSpPr>
          <p:cNvPr id="5" name="Slide Number Placeholder 4">
            <a:extLst>
              <a:ext uri="{FF2B5EF4-FFF2-40B4-BE49-F238E27FC236}">
                <a16:creationId xmlns:a16="http://schemas.microsoft.com/office/drawing/2014/main" id="{DF0F7B20-43C5-EC8C-DA8C-8D135ED9381C}"/>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184936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C5DFF15-0274-A8D3-C9C3-A71EDB686A7F}"/>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Post-Hoc Contin..</a:t>
            </a:r>
          </a:p>
        </p:txBody>
      </p:sp>
      <p:sp>
        <p:nvSpPr>
          <p:cNvPr id="4" name="Content Placeholder 3">
            <a:extLst>
              <a:ext uri="{FF2B5EF4-FFF2-40B4-BE49-F238E27FC236}">
                <a16:creationId xmlns:a16="http://schemas.microsoft.com/office/drawing/2014/main" id="{2CB9F8CD-3ED8-B84B-3F34-ED7EE089DA90}"/>
              </a:ext>
            </a:extLst>
          </p:cNvPr>
          <p:cNvSpPr>
            <a:spLocks noGrp="1"/>
          </p:cNvSpPr>
          <p:nvPr>
            <p:ph sz="half" idx="2"/>
          </p:nvPr>
        </p:nvSpPr>
        <p:spPr>
          <a:xfrm>
            <a:off x="6336287" y="2160589"/>
            <a:ext cx="2934714" cy="3880773"/>
          </a:xfrm>
        </p:spPr>
        <p:txBody>
          <a:bodyPr vert="horz" lIns="91440" tIns="45720" rIns="91440" bIns="45720" rtlCol="0">
            <a:normAutofit/>
          </a:bodyPr>
          <a:lstStyle/>
          <a:p>
            <a:r>
              <a:rPr lang="en-US" b="0" i="0" dirty="0">
                <a:solidFill>
                  <a:srgbClr val="374151"/>
                </a:solidFill>
                <a:effectLst/>
                <a:latin typeface="Söhne"/>
              </a:rPr>
              <a:t>From the results, it appears that there are significant differences in "Total Bags" between regions</a:t>
            </a:r>
          </a:p>
          <a:p>
            <a:r>
              <a:rPr lang="en-US" dirty="0">
                <a:solidFill>
                  <a:srgbClr val="374151"/>
                </a:solidFill>
                <a:latin typeface="Söhne"/>
              </a:rPr>
              <a:t>That is, </a:t>
            </a:r>
            <a:r>
              <a:rPr lang="en-US" b="0" i="0" dirty="0">
                <a:solidFill>
                  <a:srgbClr val="374151"/>
                </a:solidFill>
                <a:effectLst/>
                <a:latin typeface="Söhne"/>
              </a:rPr>
              <a:t>except for the comparisons involving the Great Lakes and Midsouth, Great Lakes and Northeast, and Great Lakes and Southeast regions.</a:t>
            </a:r>
            <a:endParaRPr lang="en-US" dirty="0"/>
          </a:p>
        </p:txBody>
      </p:sp>
      <p:pic>
        <p:nvPicPr>
          <p:cNvPr id="11" name="Content Placeholder 10" descr="A screenshot of a computer&#10;&#10;Description automatically generated with medium confidence">
            <a:extLst>
              <a:ext uri="{FF2B5EF4-FFF2-40B4-BE49-F238E27FC236}">
                <a16:creationId xmlns:a16="http://schemas.microsoft.com/office/drawing/2014/main" id="{9EA5150B-7503-2CE0-DAF3-8F37921D7A69}"/>
              </a:ext>
            </a:extLst>
          </p:cNvPr>
          <p:cNvPicPr>
            <a:picLocks noGrp="1" noChangeAspect="1"/>
          </p:cNvPicPr>
          <p:nvPr>
            <p:ph sz="half" idx="1"/>
          </p:nvPr>
        </p:nvPicPr>
        <p:blipFill rotWithShape="1">
          <a:blip r:embed="rId2"/>
          <a:srcRect l="3772" r="17103" b="3"/>
          <a:stretch/>
        </p:blipFill>
        <p:spPr>
          <a:xfrm>
            <a:off x="677334" y="2159331"/>
            <a:ext cx="5423429" cy="3882362"/>
          </a:xfrm>
          <a:prstGeom prst="rect">
            <a:avLst/>
          </a:prstGeom>
        </p:spPr>
      </p:pic>
      <p:sp>
        <p:nvSpPr>
          <p:cNvPr id="5" name="Slide Number Placeholder 4">
            <a:extLst>
              <a:ext uri="{FF2B5EF4-FFF2-40B4-BE49-F238E27FC236}">
                <a16:creationId xmlns:a16="http://schemas.microsoft.com/office/drawing/2014/main" id="{EC99990D-7F6F-4F57-AD01-369678CE0AA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37</a:t>
            </a:fld>
            <a:endParaRPr lang="en-US"/>
          </a:p>
        </p:txBody>
      </p:sp>
    </p:spTree>
    <p:extLst>
      <p:ext uri="{BB962C8B-B14F-4D97-AF65-F5344CB8AC3E}">
        <p14:creationId xmlns:p14="http://schemas.microsoft.com/office/powerpoint/2010/main" val="320693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6">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E4303DEB-6BF8-3C2B-2045-68CC1D55C84F}"/>
              </a:ext>
            </a:extLst>
          </p:cNvPr>
          <p:cNvPicPr>
            <a:picLocks noGrp="1" noChangeAspect="1"/>
          </p:cNvPicPr>
          <p:nvPr>
            <p:ph idx="1"/>
          </p:nvPr>
        </p:nvPicPr>
        <p:blipFill>
          <a:blip r:embed="rId2"/>
          <a:stretch>
            <a:fillRect/>
          </a:stretch>
        </p:blipFill>
        <p:spPr>
          <a:xfrm>
            <a:off x="2501812" y="1131994"/>
            <a:ext cx="7190252" cy="4590386"/>
          </a:xfrm>
          <a:prstGeom prst="rect">
            <a:avLst/>
          </a:prstGeom>
        </p:spPr>
      </p:pic>
      <p:sp>
        <p:nvSpPr>
          <p:cNvPr id="4" name="Slide Number Placeholder 3">
            <a:extLst>
              <a:ext uri="{FF2B5EF4-FFF2-40B4-BE49-F238E27FC236}">
                <a16:creationId xmlns:a16="http://schemas.microsoft.com/office/drawing/2014/main" id="{F5FEB063-149F-B326-64CE-C6DF0AA518E3}"/>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4FAB73BC-B049-4115-A692-8D63A059BFB8}"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22217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screenshot of a computer&#10;&#10;Description automatically generated with medium confidence">
            <a:extLst>
              <a:ext uri="{FF2B5EF4-FFF2-40B4-BE49-F238E27FC236}">
                <a16:creationId xmlns:a16="http://schemas.microsoft.com/office/drawing/2014/main" id="{DACAABDD-69D8-1E63-EC25-A5D76C1528CF}"/>
              </a:ext>
            </a:extLst>
          </p:cNvPr>
          <p:cNvPicPr>
            <a:picLocks noGrp="1" noChangeAspect="1"/>
          </p:cNvPicPr>
          <p:nvPr>
            <p:ph idx="1"/>
          </p:nvPr>
        </p:nvPicPr>
        <p:blipFill>
          <a:blip r:embed="rId2"/>
          <a:stretch>
            <a:fillRect/>
          </a:stretch>
        </p:blipFill>
        <p:spPr>
          <a:xfrm>
            <a:off x="638126" y="1404176"/>
            <a:ext cx="7478946" cy="3929201"/>
          </a:xfrm>
          <a:prstGeom prst="rect">
            <a:avLst/>
          </a:prstGeom>
        </p:spPr>
      </p:pic>
      <p:sp>
        <p:nvSpPr>
          <p:cNvPr id="4" name="Slide Number Placeholder 3">
            <a:extLst>
              <a:ext uri="{FF2B5EF4-FFF2-40B4-BE49-F238E27FC236}">
                <a16:creationId xmlns:a16="http://schemas.microsoft.com/office/drawing/2014/main" id="{1B7968D8-BEBC-90D0-3A0F-3651A97BE895}"/>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39</a:t>
            </a:fld>
            <a:endParaRPr lang="en-US"/>
          </a:p>
        </p:txBody>
      </p:sp>
    </p:spTree>
    <p:extLst>
      <p:ext uri="{BB962C8B-B14F-4D97-AF65-F5344CB8AC3E}">
        <p14:creationId xmlns:p14="http://schemas.microsoft.com/office/powerpoint/2010/main" val="236381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rown bread with sliced avocado sandwich">
            <a:extLst>
              <a:ext uri="{FF2B5EF4-FFF2-40B4-BE49-F238E27FC236}">
                <a16:creationId xmlns:a16="http://schemas.microsoft.com/office/drawing/2014/main" id="{788C0B4F-62C0-66D9-8F59-C16EC8D3CB8D}"/>
              </a:ext>
            </a:extLst>
          </p:cNvPr>
          <p:cNvPicPr>
            <a:picLocks noChangeAspect="1"/>
          </p:cNvPicPr>
          <p:nvPr/>
        </p:nvPicPr>
        <p:blipFill rotWithShape="1">
          <a:blip r:embed="rId2"/>
          <a:srcRect t="13011" b="9934"/>
          <a:stretch/>
        </p:blipFill>
        <p:spPr>
          <a:xfrm>
            <a:off x="20" y="10"/>
            <a:ext cx="12191980" cy="6857989"/>
          </a:xfrm>
          <a:prstGeom prst="rect">
            <a:avLst/>
          </a:prstGeom>
        </p:spPr>
      </p:pic>
      <p:sp>
        <p:nvSpPr>
          <p:cNvPr id="2" name="Title 1">
            <a:extLst>
              <a:ext uri="{FF2B5EF4-FFF2-40B4-BE49-F238E27FC236}">
                <a16:creationId xmlns:a16="http://schemas.microsoft.com/office/drawing/2014/main" id="{5759E523-1DED-D08C-7C2B-C2D94D16161F}"/>
              </a:ext>
            </a:extLst>
          </p:cNvPr>
          <p:cNvSpPr>
            <a:spLocks noGrp="1"/>
          </p:cNvSpPr>
          <p:nvPr>
            <p:ph type="title"/>
          </p:nvPr>
        </p:nvSpPr>
        <p:spPr/>
        <p:txBody>
          <a:bodyPr anchor="ctr">
            <a:normAutofit/>
          </a:bodyPr>
          <a:lstStyle/>
          <a:p>
            <a:r>
              <a:rPr lang="en-US">
                <a:solidFill>
                  <a:schemeClr val="tx1"/>
                </a:solidFill>
              </a:rPr>
              <a:t>Warning: </a:t>
            </a:r>
            <a:br>
              <a:rPr lang="en-US">
                <a:solidFill>
                  <a:schemeClr val="tx1"/>
                </a:solidFill>
              </a:rPr>
            </a:br>
            <a:endParaRPr lang="en-US">
              <a:solidFill>
                <a:schemeClr val="tx1"/>
              </a:solidFill>
            </a:endParaRPr>
          </a:p>
        </p:txBody>
      </p:sp>
      <p:sp>
        <p:nvSpPr>
          <p:cNvPr id="3" name="Content Placeholder 2">
            <a:extLst>
              <a:ext uri="{FF2B5EF4-FFF2-40B4-BE49-F238E27FC236}">
                <a16:creationId xmlns:a16="http://schemas.microsoft.com/office/drawing/2014/main" id="{501244A8-F92A-F9FE-BD13-DD78B495C9FE}"/>
              </a:ext>
            </a:extLst>
          </p:cNvPr>
          <p:cNvSpPr>
            <a:spLocks noGrp="1"/>
          </p:cNvSpPr>
          <p:nvPr>
            <p:ph idx="1"/>
          </p:nvPr>
        </p:nvSpPr>
        <p:spPr/>
        <p:txBody>
          <a:bodyPr>
            <a:normAutofit/>
          </a:bodyPr>
          <a:lstStyle/>
          <a:p>
            <a:r>
              <a:rPr lang="en-US" sz="3200" dirty="0"/>
              <a:t>The following content may contain jokes and puns related to avocados, Hass avocados, and guacamole. Reader discretion is advised. We take no responsibility for any resulting cravings or sudden urges to visit your nearest Mexican restaurant.</a:t>
            </a:r>
          </a:p>
        </p:txBody>
      </p:sp>
      <p:sp>
        <p:nvSpPr>
          <p:cNvPr id="4" name="Slide Number Placeholder 3">
            <a:extLst>
              <a:ext uri="{FF2B5EF4-FFF2-40B4-BE49-F238E27FC236}">
                <a16:creationId xmlns:a16="http://schemas.microsoft.com/office/drawing/2014/main" id="{F44B2D6D-E38B-EF3C-8007-1AF79D536760}"/>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4</a:t>
            </a:fld>
            <a:endParaRPr lang="en-US"/>
          </a:p>
        </p:txBody>
      </p:sp>
    </p:spTree>
    <p:extLst>
      <p:ext uri="{BB962C8B-B14F-4D97-AF65-F5344CB8AC3E}">
        <p14:creationId xmlns:p14="http://schemas.microsoft.com/office/powerpoint/2010/main" val="178899469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A642-9FDA-833F-429E-BC7DB4BCCA6B}"/>
              </a:ext>
            </a:extLst>
          </p:cNvPr>
          <p:cNvSpPr>
            <a:spLocks noGrp="1"/>
          </p:cNvSpPr>
          <p:nvPr>
            <p:ph type="title"/>
          </p:nvPr>
        </p:nvSpPr>
        <p:spPr/>
        <p:txBody>
          <a:bodyPr/>
          <a:lstStyle/>
          <a:p>
            <a:r>
              <a:rPr lang="en-US" dirty="0"/>
              <a:t>I’m just here to </a:t>
            </a:r>
            <a:r>
              <a:rPr lang="en-US" dirty="0" err="1"/>
              <a:t>avo</a:t>
            </a:r>
            <a:r>
              <a:rPr lang="en-US" dirty="0"/>
              <a:t> good time. Cause Hass Queen we are almost done</a:t>
            </a:r>
          </a:p>
        </p:txBody>
      </p:sp>
      <p:sp>
        <p:nvSpPr>
          <p:cNvPr id="3" name="Text Placeholder 2">
            <a:extLst>
              <a:ext uri="{FF2B5EF4-FFF2-40B4-BE49-F238E27FC236}">
                <a16:creationId xmlns:a16="http://schemas.microsoft.com/office/drawing/2014/main" id="{68363851-1755-9B4E-C6AF-97A423C89585}"/>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453A07BF-1157-4A10-AAB6-2919AD101F54}"/>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9D93A85-CC8E-789E-EF1B-912EF1CC974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C09189B1-0609-38B9-C9A2-96D4447113F3}"/>
              </a:ext>
            </a:extLst>
          </p:cNvPr>
          <p:cNvSpPr>
            <a:spLocks noGrp="1"/>
          </p:cNvSpPr>
          <p:nvPr>
            <p:ph sz="quarter" idx="4"/>
          </p:nvPr>
        </p:nvSpPr>
        <p:spPr/>
        <p:txBody>
          <a:bodyPr/>
          <a:lstStyle/>
          <a:p>
            <a:endParaRPr lang="en-US"/>
          </a:p>
        </p:txBody>
      </p:sp>
      <p:sp>
        <p:nvSpPr>
          <p:cNvPr id="7" name="Slide Number Placeholder 6">
            <a:extLst>
              <a:ext uri="{FF2B5EF4-FFF2-40B4-BE49-F238E27FC236}">
                <a16:creationId xmlns:a16="http://schemas.microsoft.com/office/drawing/2014/main" id="{52333B4B-8F15-1C60-02E0-655623FCDE2F}"/>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791438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2823-B5A9-388E-A84F-18DF0EC74779}"/>
              </a:ext>
            </a:extLst>
          </p:cNvPr>
          <p:cNvSpPr>
            <a:spLocks noGrp="1"/>
          </p:cNvSpPr>
          <p:nvPr>
            <p:ph type="ctrTitle"/>
          </p:nvPr>
        </p:nvSpPr>
        <p:spPr/>
        <p:txBody>
          <a:bodyPr/>
          <a:lstStyle/>
          <a:p>
            <a:r>
              <a:rPr lang="en-US" sz="1800" dirty="0">
                <a:effectLst/>
                <a:latin typeface="Montserrat SemiBold" panose="00000700000000000000" pitchFamily="2" charset="0"/>
                <a:ea typeface="Calibri" panose="020F0502020204030204" pitchFamily="34" charset="0"/>
                <a:cs typeface="Times New Roman" panose="02020603050405020304" pitchFamily="18" charset="0"/>
              </a:rPr>
              <a:t>4: Does elevation play a part in Avocado consumptions using the total bags sold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2CDCCF9C-09CE-60F9-C261-ACEE4D90619A}"/>
              </a:ext>
            </a:extLst>
          </p:cNvPr>
          <p:cNvSpPr>
            <a:spLocks noGrp="1"/>
          </p:cNvSpPr>
          <p:nvPr>
            <p:ph type="subTitle" idx="1"/>
          </p:nvPr>
        </p:nvSpPr>
        <p:spPr/>
        <p:txBody>
          <a:bodyPr/>
          <a:lstStyle/>
          <a:p>
            <a:r>
              <a:rPr lang="en-US" dirty="0"/>
              <a:t>Independent Chi </a:t>
            </a:r>
            <a:r>
              <a:rPr lang="en-US" dirty="0" err="1"/>
              <a:t>Squar</a:t>
            </a:r>
            <a:endParaRPr lang="en-US" dirty="0"/>
          </a:p>
        </p:txBody>
      </p:sp>
    </p:spTree>
    <p:extLst>
      <p:ext uri="{BB962C8B-B14F-4D97-AF65-F5344CB8AC3E}">
        <p14:creationId xmlns:p14="http://schemas.microsoft.com/office/powerpoint/2010/main" val="3589263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9EF9-3A1C-6123-696A-802DEF2A86F9}"/>
              </a:ext>
            </a:extLst>
          </p:cNvPr>
          <p:cNvSpPr>
            <a:spLocks noGrp="1"/>
          </p:cNvSpPr>
          <p:nvPr>
            <p:ph type="title"/>
          </p:nvPr>
        </p:nvSpPr>
        <p:spPr/>
        <p:txBody>
          <a:bodyPr>
            <a:normAutofit fontScale="90000"/>
          </a:bodyPr>
          <a:lstStyle/>
          <a:p>
            <a:r>
              <a:rPr lang="en-US" sz="2700" dirty="0"/>
              <a:t>It </a:t>
            </a:r>
            <a:r>
              <a:rPr lang="en-US" sz="2700" dirty="0" err="1"/>
              <a:t>hass</a:t>
            </a:r>
            <a:r>
              <a:rPr lang="en-US" sz="2700" dirty="0"/>
              <a:t> dawned on me that not only is sea level elevation data I found was conducted and gathered from the 1980 Census. </a:t>
            </a:r>
            <a:br>
              <a:rPr lang="en-US" dirty="0"/>
            </a:br>
            <a:endParaRPr lang="en-US" dirty="0"/>
          </a:p>
        </p:txBody>
      </p:sp>
      <p:sp>
        <p:nvSpPr>
          <p:cNvPr id="3" name="Text Placeholder 2">
            <a:extLst>
              <a:ext uri="{FF2B5EF4-FFF2-40B4-BE49-F238E27FC236}">
                <a16:creationId xmlns:a16="http://schemas.microsoft.com/office/drawing/2014/main" id="{4BABA2CF-95D1-1A35-3CA5-F149390E360D}"/>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6FFEE397-C54B-1EB7-1BF9-EB0DADD9F126}"/>
              </a:ext>
            </a:extLst>
          </p:cNvPr>
          <p:cNvSpPr>
            <a:spLocks noGrp="1"/>
          </p:cNvSpPr>
          <p:nvPr>
            <p:ph sz="half" idx="2"/>
          </p:nvPr>
        </p:nvSpPr>
        <p:spPr/>
        <p:txBody>
          <a:bodyPr>
            <a:normAutofit/>
          </a:bodyPr>
          <a:lstStyle/>
          <a:p>
            <a:pPr marL="0" indent="0">
              <a:buNone/>
            </a:pPr>
            <a:r>
              <a:rPr lang="en-US" dirty="0"/>
              <a:t>I also found out "Sea level is determined by measurements taken over a 19-year cycle. increase in the average reach of the ocean. The current sea level rise is 1.8 millimeters (. 07 inch) per year."</a:t>
            </a:r>
          </a:p>
          <a:p>
            <a:r>
              <a:rPr lang="en-US" dirty="0"/>
              <a:t> 43 times .07 inch for each year is 3.01in </a:t>
            </a:r>
            <a:r>
              <a:rPr lang="en-US" dirty="0" err="1"/>
              <a:t>diffrence</a:t>
            </a:r>
            <a:r>
              <a:rPr lang="en-US" dirty="0"/>
              <a:t>, which would still keep me okay enough to keep my 3 planed cities</a:t>
            </a:r>
          </a:p>
        </p:txBody>
      </p:sp>
      <p:sp>
        <p:nvSpPr>
          <p:cNvPr id="5" name="Text Placeholder 4">
            <a:extLst>
              <a:ext uri="{FF2B5EF4-FFF2-40B4-BE49-F238E27FC236}">
                <a16:creationId xmlns:a16="http://schemas.microsoft.com/office/drawing/2014/main" id="{2DE245E2-5171-2134-7C26-DB4FD6E178C5}"/>
              </a:ext>
            </a:extLst>
          </p:cNvPr>
          <p:cNvSpPr>
            <a:spLocks noGrp="1"/>
          </p:cNvSpPr>
          <p:nvPr>
            <p:ph type="body" sz="quarter" idx="3"/>
          </p:nvPr>
        </p:nvSpPr>
        <p:spPr/>
        <p:txBody>
          <a:bodyPr/>
          <a:lstStyle/>
          <a:p>
            <a:r>
              <a:rPr lang="en-US" dirty="0"/>
              <a:t>Get URL data into my Notebook to combine</a:t>
            </a:r>
          </a:p>
        </p:txBody>
      </p:sp>
      <p:pic>
        <p:nvPicPr>
          <p:cNvPr id="9" name="Content Placeholder 8">
            <a:extLst>
              <a:ext uri="{FF2B5EF4-FFF2-40B4-BE49-F238E27FC236}">
                <a16:creationId xmlns:a16="http://schemas.microsoft.com/office/drawing/2014/main" id="{E351456D-7CEF-0114-7B72-A08DB699EE77}"/>
              </a:ext>
            </a:extLst>
          </p:cNvPr>
          <p:cNvPicPr>
            <a:picLocks noGrp="1" noChangeAspect="1"/>
          </p:cNvPicPr>
          <p:nvPr>
            <p:ph sz="quarter" idx="4"/>
          </p:nvPr>
        </p:nvPicPr>
        <p:blipFill>
          <a:blip r:embed="rId2"/>
          <a:stretch>
            <a:fillRect/>
          </a:stretch>
        </p:blipFill>
        <p:spPr>
          <a:xfrm>
            <a:off x="5087938" y="3062750"/>
            <a:ext cx="4186237" cy="2653375"/>
          </a:xfrm>
        </p:spPr>
      </p:pic>
      <p:sp>
        <p:nvSpPr>
          <p:cNvPr id="7" name="Slide Number Placeholder 6">
            <a:extLst>
              <a:ext uri="{FF2B5EF4-FFF2-40B4-BE49-F238E27FC236}">
                <a16:creationId xmlns:a16="http://schemas.microsoft.com/office/drawing/2014/main" id="{10F6DDEA-7759-5910-E074-1D9AD95B0467}"/>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834379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screenshot of a computer&#10;&#10;Description automatically generated with medium confidence">
            <a:extLst>
              <a:ext uri="{FF2B5EF4-FFF2-40B4-BE49-F238E27FC236}">
                <a16:creationId xmlns:a16="http://schemas.microsoft.com/office/drawing/2014/main" id="{5273C6EE-08F2-E7D2-ABF3-89B7EFF9C6ED}"/>
              </a:ext>
            </a:extLst>
          </p:cNvPr>
          <p:cNvPicPr>
            <a:picLocks noGrp="1" noChangeAspect="1"/>
          </p:cNvPicPr>
          <p:nvPr>
            <p:ph idx="1"/>
          </p:nvPr>
        </p:nvPicPr>
        <p:blipFill>
          <a:blip r:embed="rId2"/>
          <a:stretch>
            <a:fillRect/>
          </a:stretch>
        </p:blipFill>
        <p:spPr>
          <a:xfrm>
            <a:off x="2869436" y="1066377"/>
            <a:ext cx="5247635" cy="4604800"/>
          </a:xfrm>
          <a:prstGeom prst="rect">
            <a:avLst/>
          </a:prstGeom>
        </p:spPr>
      </p:pic>
      <p:sp>
        <p:nvSpPr>
          <p:cNvPr id="4" name="Slide Number Placeholder 3">
            <a:extLst>
              <a:ext uri="{FF2B5EF4-FFF2-40B4-BE49-F238E27FC236}">
                <a16:creationId xmlns:a16="http://schemas.microsoft.com/office/drawing/2014/main" id="{D04A710A-ECAC-9B7D-2391-C4021E67CACB}"/>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43</a:t>
            </a:fld>
            <a:endParaRPr lang="en-US"/>
          </a:p>
        </p:txBody>
      </p:sp>
    </p:spTree>
    <p:extLst>
      <p:ext uri="{BB962C8B-B14F-4D97-AF65-F5344CB8AC3E}">
        <p14:creationId xmlns:p14="http://schemas.microsoft.com/office/powerpoint/2010/main" val="107635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C126DBD-BBB4-AD5B-F9E0-5EAC3C943C4D}"/>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kern="1200">
                <a:solidFill>
                  <a:schemeClr val="accent1"/>
                </a:solidFill>
                <a:latin typeface="+mj-lt"/>
                <a:ea typeface="+mj-ea"/>
                <a:cs typeface="+mj-cs"/>
              </a:rPr>
              <a:t>Contin.</a:t>
            </a:r>
          </a:p>
        </p:txBody>
      </p:sp>
      <p:sp>
        <p:nvSpPr>
          <p:cNvPr id="23" name="Isosceles Triangle 22">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A screenshot of a computer&#10;&#10;Description automatically generated">
            <a:extLst>
              <a:ext uri="{FF2B5EF4-FFF2-40B4-BE49-F238E27FC236}">
                <a16:creationId xmlns:a16="http://schemas.microsoft.com/office/drawing/2014/main" id="{02F3947E-E2CE-E75F-7513-AB219FF39274}"/>
              </a:ext>
            </a:extLst>
          </p:cNvPr>
          <p:cNvPicPr>
            <a:picLocks noGrp="1" noChangeAspect="1"/>
          </p:cNvPicPr>
          <p:nvPr>
            <p:ph idx="1"/>
          </p:nvPr>
        </p:nvPicPr>
        <p:blipFill>
          <a:blip r:embed="rId2"/>
          <a:stretch>
            <a:fillRect/>
          </a:stretch>
        </p:blipFill>
        <p:spPr>
          <a:xfrm>
            <a:off x="918433" y="1261330"/>
            <a:ext cx="4857523" cy="4335340"/>
          </a:xfrm>
          <a:prstGeom prst="rect">
            <a:avLst/>
          </a:prstGeom>
        </p:spPr>
      </p:pic>
      <p:sp>
        <p:nvSpPr>
          <p:cNvPr id="4" name="Slide Number Placeholder 3">
            <a:extLst>
              <a:ext uri="{FF2B5EF4-FFF2-40B4-BE49-F238E27FC236}">
                <a16:creationId xmlns:a16="http://schemas.microsoft.com/office/drawing/2014/main" id="{4B7CA025-12BC-CE62-F5F6-1189FE72CC7D}"/>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44</a:t>
            </a:fld>
            <a:endParaRPr lang="en-US"/>
          </a:p>
        </p:txBody>
      </p:sp>
    </p:spTree>
    <p:extLst>
      <p:ext uri="{BB962C8B-B14F-4D97-AF65-F5344CB8AC3E}">
        <p14:creationId xmlns:p14="http://schemas.microsoft.com/office/powerpoint/2010/main" val="28681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descr="A screenshot of a computer&#10;&#10;Description automatically generated">
            <a:extLst>
              <a:ext uri="{FF2B5EF4-FFF2-40B4-BE49-F238E27FC236}">
                <a16:creationId xmlns:a16="http://schemas.microsoft.com/office/drawing/2014/main" id="{5317A12E-06BB-512A-DA21-00FAF3CEFCB6}"/>
              </a:ext>
            </a:extLst>
          </p:cNvPr>
          <p:cNvPicPr>
            <a:picLocks noGrp="1" noChangeAspect="1"/>
          </p:cNvPicPr>
          <p:nvPr>
            <p:ph idx="1"/>
          </p:nvPr>
        </p:nvPicPr>
        <p:blipFill>
          <a:blip r:embed="rId2"/>
          <a:stretch>
            <a:fillRect/>
          </a:stretch>
        </p:blipFill>
        <p:spPr>
          <a:xfrm>
            <a:off x="2899168" y="1066377"/>
            <a:ext cx="5217904" cy="4604800"/>
          </a:xfrm>
          <a:prstGeom prst="rect">
            <a:avLst/>
          </a:prstGeom>
        </p:spPr>
      </p:pic>
      <p:sp>
        <p:nvSpPr>
          <p:cNvPr id="4" name="Slide Number Placeholder 3">
            <a:extLst>
              <a:ext uri="{FF2B5EF4-FFF2-40B4-BE49-F238E27FC236}">
                <a16:creationId xmlns:a16="http://schemas.microsoft.com/office/drawing/2014/main" id="{E43BCFE9-822A-8629-B528-AFAD33198E4E}"/>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45</a:t>
            </a:fld>
            <a:endParaRPr lang="en-US"/>
          </a:p>
        </p:txBody>
      </p:sp>
    </p:spTree>
    <p:extLst>
      <p:ext uri="{BB962C8B-B14F-4D97-AF65-F5344CB8AC3E}">
        <p14:creationId xmlns:p14="http://schemas.microsoft.com/office/powerpoint/2010/main" val="1438048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D4E7-EB1F-47A0-87B4-072EEC54ECAD}"/>
              </a:ext>
            </a:extLst>
          </p:cNvPr>
          <p:cNvSpPr>
            <a:spLocks noGrp="1"/>
          </p:cNvSpPr>
          <p:nvPr>
            <p:ph type="title"/>
          </p:nvPr>
        </p:nvSpPr>
        <p:spPr/>
        <p:txBody>
          <a:bodyPr/>
          <a:lstStyle/>
          <a:p>
            <a:r>
              <a:rPr lang="en-US" dirty="0"/>
              <a:t>Independent Chi square</a:t>
            </a:r>
          </a:p>
        </p:txBody>
      </p:sp>
      <p:sp>
        <p:nvSpPr>
          <p:cNvPr id="3" name="Content Placeholder 2">
            <a:extLst>
              <a:ext uri="{FF2B5EF4-FFF2-40B4-BE49-F238E27FC236}">
                <a16:creationId xmlns:a16="http://schemas.microsoft.com/office/drawing/2014/main" id="{B581C0DA-7703-03AC-2046-1D896DA44765}"/>
              </a:ext>
            </a:extLst>
          </p:cNvPr>
          <p:cNvSpPr>
            <a:spLocks noGrp="1"/>
          </p:cNvSpPr>
          <p:nvPr>
            <p:ph idx="1"/>
          </p:nvPr>
        </p:nvSpPr>
        <p:spPr/>
        <p:txBody>
          <a:bodyPr/>
          <a:lstStyle/>
          <a:p>
            <a:pPr marL="0" indent="0">
              <a:buNone/>
            </a:pPr>
            <a:r>
              <a:rPr lang="en-US" dirty="0"/>
              <a:t>Test for assumptions</a:t>
            </a:r>
          </a:p>
          <a:p>
            <a:endParaRPr lang="en-US" dirty="0"/>
          </a:p>
          <a:p>
            <a:r>
              <a:rPr lang="en-US" dirty="0"/>
              <a:t>-Check for independence</a:t>
            </a:r>
          </a:p>
          <a:p>
            <a:endParaRPr lang="en-US" dirty="0"/>
          </a:p>
          <a:p>
            <a:r>
              <a:rPr lang="en-US" dirty="0"/>
              <a:t>-Check for sample size</a:t>
            </a:r>
          </a:p>
          <a:p>
            <a:endParaRPr lang="en-US" dirty="0"/>
          </a:p>
          <a:p>
            <a:r>
              <a:rPr lang="en-US" dirty="0"/>
              <a:t>-Check for expected cell count</a:t>
            </a:r>
          </a:p>
          <a:p>
            <a:endParaRPr lang="en-US" dirty="0"/>
          </a:p>
          <a:p>
            <a:r>
              <a:rPr lang="en-US" dirty="0"/>
              <a:t>-Check the level of measurement </a:t>
            </a:r>
          </a:p>
        </p:txBody>
      </p:sp>
      <p:sp>
        <p:nvSpPr>
          <p:cNvPr id="4" name="Slide Number Placeholder 3">
            <a:extLst>
              <a:ext uri="{FF2B5EF4-FFF2-40B4-BE49-F238E27FC236}">
                <a16:creationId xmlns:a16="http://schemas.microsoft.com/office/drawing/2014/main" id="{E25F940A-47B3-7063-253E-C7647924B5C6}"/>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113528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C1DEA9F-29D9-409E-2330-25F7C3A87B34}"/>
              </a:ext>
            </a:extLst>
          </p:cNvPr>
          <p:cNvSpPr>
            <a:spLocks noGrp="1"/>
          </p:cNvSpPr>
          <p:nvPr>
            <p:ph sz="quarter" idx="4"/>
          </p:nvPr>
        </p:nvSpPr>
        <p:spPr>
          <a:xfrm>
            <a:off x="6069605" y="2764651"/>
            <a:ext cx="4185617" cy="3304117"/>
          </a:xfrm>
        </p:spPr>
        <p:txBody>
          <a:bodyPr/>
          <a:lstStyle/>
          <a:p>
            <a:r>
              <a:rPr lang="en-US" b="0" i="0" dirty="0">
                <a:solidFill>
                  <a:srgbClr val="374151"/>
                </a:solidFill>
                <a:effectLst/>
                <a:latin typeface="Söhne"/>
              </a:rPr>
              <a:t>p-value of 0.483 suggests that there is not enough evidence to reject the null hypothesis and there is no significant association between 2 variables being tested</a:t>
            </a:r>
          </a:p>
          <a:p>
            <a:r>
              <a:rPr lang="en-US" dirty="0">
                <a:solidFill>
                  <a:srgbClr val="374151"/>
                </a:solidFill>
                <a:latin typeface="Söhne"/>
              </a:rPr>
              <a:t>See next</a:t>
            </a:r>
          </a:p>
          <a:p>
            <a:endParaRPr lang="en-US" dirty="0"/>
          </a:p>
        </p:txBody>
      </p:sp>
      <p:sp>
        <p:nvSpPr>
          <p:cNvPr id="2" name="Title 1">
            <a:extLst>
              <a:ext uri="{FF2B5EF4-FFF2-40B4-BE49-F238E27FC236}">
                <a16:creationId xmlns:a16="http://schemas.microsoft.com/office/drawing/2014/main" id="{44422100-B878-0B6A-965C-C72528C319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763CE58-A7E5-E1D1-2737-13D82BE05CD2}"/>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5BA57785-E841-85D6-FC80-0BE05DA97E4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3FAD0A42-7D6D-FF38-6D58-EE2E77A7EC6D}"/>
              </a:ext>
            </a:extLst>
          </p:cNvPr>
          <p:cNvSpPr>
            <a:spLocks noGrp="1"/>
          </p:cNvSpPr>
          <p:nvPr>
            <p:ph type="body" sz="quarter" idx="3"/>
          </p:nvPr>
        </p:nvSpPr>
        <p:spPr>
          <a:xfrm>
            <a:off x="6497854" y="2045691"/>
            <a:ext cx="4185618" cy="576262"/>
          </a:xfrm>
        </p:spPr>
        <p:txBody>
          <a:bodyPr/>
          <a:lstStyle/>
          <a:p>
            <a:endParaRPr lang="en-US"/>
          </a:p>
        </p:txBody>
      </p:sp>
      <p:sp>
        <p:nvSpPr>
          <p:cNvPr id="7" name="Slide Number Placeholder 6">
            <a:extLst>
              <a:ext uri="{FF2B5EF4-FFF2-40B4-BE49-F238E27FC236}">
                <a16:creationId xmlns:a16="http://schemas.microsoft.com/office/drawing/2014/main" id="{66B9EC30-7783-98F3-2CF5-BDCD91C816CD}"/>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9" name="Picture 8">
            <a:extLst>
              <a:ext uri="{FF2B5EF4-FFF2-40B4-BE49-F238E27FC236}">
                <a16:creationId xmlns:a16="http://schemas.microsoft.com/office/drawing/2014/main" id="{4981C1BD-420C-9945-B51B-7EC0A4129A00}"/>
              </a:ext>
            </a:extLst>
          </p:cNvPr>
          <p:cNvPicPr>
            <a:picLocks noChangeAspect="1"/>
          </p:cNvPicPr>
          <p:nvPr/>
        </p:nvPicPr>
        <p:blipFill>
          <a:blip r:embed="rId2"/>
          <a:stretch>
            <a:fillRect/>
          </a:stretch>
        </p:blipFill>
        <p:spPr>
          <a:xfrm>
            <a:off x="218255" y="904522"/>
            <a:ext cx="5877745" cy="5048955"/>
          </a:xfrm>
          <a:prstGeom prst="rect">
            <a:avLst/>
          </a:prstGeom>
        </p:spPr>
      </p:pic>
    </p:spTree>
    <p:extLst>
      <p:ext uri="{BB962C8B-B14F-4D97-AF65-F5344CB8AC3E}">
        <p14:creationId xmlns:p14="http://schemas.microsoft.com/office/powerpoint/2010/main" val="239643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06F5-EF6E-ACE0-62BC-1B1E0BFA4B3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0B8CDD-B5D0-3F51-2DFF-F1C863CB85DF}"/>
              </a:ext>
            </a:extLst>
          </p:cNvPr>
          <p:cNvSpPr>
            <a:spLocks noGrp="1"/>
          </p:cNvSpPr>
          <p:nvPr>
            <p:ph type="body" idx="1"/>
          </p:nvPr>
        </p:nvSpPr>
        <p:spPr/>
        <p:txBody>
          <a:bodyPr/>
          <a:lstStyle/>
          <a:p>
            <a:endParaRPr lang="en-US"/>
          </a:p>
        </p:txBody>
      </p:sp>
      <p:pic>
        <p:nvPicPr>
          <p:cNvPr id="9" name="Content Placeholder 8">
            <a:extLst>
              <a:ext uri="{FF2B5EF4-FFF2-40B4-BE49-F238E27FC236}">
                <a16:creationId xmlns:a16="http://schemas.microsoft.com/office/drawing/2014/main" id="{7D2CB8CC-4C26-042D-80BD-A36FE9FF8D60}"/>
              </a:ext>
            </a:extLst>
          </p:cNvPr>
          <p:cNvPicPr>
            <a:picLocks noGrp="1" noChangeAspect="1"/>
          </p:cNvPicPr>
          <p:nvPr>
            <p:ph sz="half" idx="2"/>
          </p:nvPr>
        </p:nvPicPr>
        <p:blipFill>
          <a:blip r:embed="rId2"/>
          <a:stretch>
            <a:fillRect/>
          </a:stretch>
        </p:blipFill>
        <p:spPr>
          <a:xfrm>
            <a:off x="987852" y="2160984"/>
            <a:ext cx="4182021" cy="3881042"/>
          </a:xfrm>
        </p:spPr>
      </p:pic>
      <p:sp>
        <p:nvSpPr>
          <p:cNvPr id="5" name="Text Placeholder 4">
            <a:extLst>
              <a:ext uri="{FF2B5EF4-FFF2-40B4-BE49-F238E27FC236}">
                <a16:creationId xmlns:a16="http://schemas.microsoft.com/office/drawing/2014/main" id="{7F5B294B-E991-9A85-5AD7-4FFE05D9265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D0DCB7A6-07D8-A4A5-1221-D89A0AAD533E}"/>
              </a:ext>
            </a:extLst>
          </p:cNvPr>
          <p:cNvSpPr>
            <a:spLocks noGrp="1"/>
          </p:cNvSpPr>
          <p:nvPr>
            <p:ph sz="quarter" idx="4"/>
          </p:nvPr>
        </p:nvSpPr>
        <p:spPr/>
        <p:txBody>
          <a:bodyPr/>
          <a:lstStyle/>
          <a:p>
            <a:endParaRPr lang="en-US"/>
          </a:p>
        </p:txBody>
      </p:sp>
      <p:sp>
        <p:nvSpPr>
          <p:cNvPr id="7" name="Slide Number Placeholder 6">
            <a:extLst>
              <a:ext uri="{FF2B5EF4-FFF2-40B4-BE49-F238E27FC236}">
                <a16:creationId xmlns:a16="http://schemas.microsoft.com/office/drawing/2014/main" id="{8CD6875B-0683-6AA2-5A38-D0626CCD29FD}"/>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690401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AE34-57B1-A854-85A8-D38EAF62869C}"/>
              </a:ext>
            </a:extLst>
          </p:cNvPr>
          <p:cNvSpPr>
            <a:spLocks noGrp="1"/>
          </p:cNvSpPr>
          <p:nvPr>
            <p:ph type="title"/>
          </p:nvPr>
        </p:nvSpPr>
        <p:spPr/>
        <p:txBody>
          <a:bodyPr/>
          <a:lstStyle/>
          <a:p>
            <a:r>
              <a:rPr lang="en-US" dirty="0"/>
              <a:t>Post-Hoc </a:t>
            </a:r>
          </a:p>
        </p:txBody>
      </p:sp>
      <p:sp>
        <p:nvSpPr>
          <p:cNvPr id="3" name="Text Placeholder 2">
            <a:extLst>
              <a:ext uri="{FF2B5EF4-FFF2-40B4-BE49-F238E27FC236}">
                <a16:creationId xmlns:a16="http://schemas.microsoft.com/office/drawing/2014/main" id="{3F1FDB9F-6A12-C254-C9C3-C674B2AC7972}"/>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C63F3061-044F-E042-6695-09067DEDBAF8}"/>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B2DDE985-69F4-2C40-AB3B-3789967B423E}"/>
              </a:ext>
            </a:extLst>
          </p:cNvPr>
          <p:cNvSpPr>
            <a:spLocks noGrp="1"/>
          </p:cNvSpPr>
          <p:nvPr>
            <p:ph sz="quarter" idx="4"/>
          </p:nvPr>
        </p:nvSpPr>
        <p:spPr/>
        <p:txBody>
          <a:bodyPr/>
          <a:lstStyle/>
          <a:p>
            <a:r>
              <a:rPr lang="en-US" b="0" i="0" dirty="0">
                <a:solidFill>
                  <a:srgbClr val="374151"/>
                </a:solidFill>
                <a:effectLst/>
                <a:latin typeface="Söhne"/>
              </a:rPr>
              <a:t>The results show that the mean difference between Nashville and </a:t>
            </a:r>
            <a:r>
              <a:rPr lang="en-US" b="0" i="0" dirty="0" err="1">
                <a:solidFill>
                  <a:srgbClr val="374151"/>
                </a:solidFill>
                <a:effectLst/>
                <a:latin typeface="Söhne"/>
              </a:rPr>
              <a:t>NewOrleansMobile</a:t>
            </a:r>
            <a:r>
              <a:rPr lang="en-US" b="0" i="0" dirty="0">
                <a:solidFill>
                  <a:srgbClr val="374151"/>
                </a:solidFill>
                <a:effectLst/>
                <a:latin typeface="Söhne"/>
              </a:rPr>
              <a:t> is not significant, but both Nashville and </a:t>
            </a:r>
            <a:r>
              <a:rPr lang="en-US" b="0" i="0" dirty="0" err="1">
                <a:solidFill>
                  <a:srgbClr val="374151"/>
                </a:solidFill>
                <a:effectLst/>
                <a:latin typeface="Söhne"/>
              </a:rPr>
              <a:t>NewOrleansMobile</a:t>
            </a:r>
            <a:r>
              <a:rPr lang="en-US" b="0" i="0" dirty="0">
                <a:solidFill>
                  <a:srgbClr val="374151"/>
                </a:solidFill>
                <a:effectLst/>
                <a:latin typeface="Söhne"/>
              </a:rPr>
              <a:t> have significantly different means when compared to Portland. </a:t>
            </a:r>
          </a:p>
          <a:p>
            <a:r>
              <a:rPr lang="en-US" b="0" i="0" dirty="0">
                <a:solidFill>
                  <a:srgbClr val="374151"/>
                </a:solidFill>
                <a:effectLst/>
                <a:latin typeface="Söhne"/>
              </a:rPr>
              <a:t>The chi-square test statistic and p-value are not relevant to the Tukey HSD test.</a:t>
            </a:r>
            <a:endParaRPr lang="en-US" dirty="0"/>
          </a:p>
        </p:txBody>
      </p:sp>
      <p:sp>
        <p:nvSpPr>
          <p:cNvPr id="7" name="Slide Number Placeholder 6">
            <a:extLst>
              <a:ext uri="{FF2B5EF4-FFF2-40B4-BE49-F238E27FC236}">
                <a16:creationId xmlns:a16="http://schemas.microsoft.com/office/drawing/2014/main" id="{0C52251D-B519-D56D-2B57-2B1144ECEF1C}"/>
              </a:ext>
            </a:extLst>
          </p:cNvPr>
          <p:cNvSpPr>
            <a:spLocks noGrp="1"/>
          </p:cNvSpPr>
          <p:nvPr>
            <p:ph type="sldNum" sz="quarter" idx="12"/>
          </p:nvPr>
        </p:nvSpPr>
        <p:spPr/>
        <p:txBody>
          <a:bodyPr/>
          <a:lstStyle/>
          <a:p>
            <a:fld id="{4FAB73BC-B049-4115-A692-8D63A059BFB8}" type="slidenum">
              <a:rPr lang="en-US" smtClean="0"/>
              <a:t>49</a:t>
            </a:fld>
            <a:endParaRPr lang="en-US" dirty="0"/>
          </a:p>
        </p:txBody>
      </p:sp>
      <p:pic>
        <p:nvPicPr>
          <p:cNvPr id="13" name="Content Placeholder 12">
            <a:extLst>
              <a:ext uri="{FF2B5EF4-FFF2-40B4-BE49-F238E27FC236}">
                <a16:creationId xmlns:a16="http://schemas.microsoft.com/office/drawing/2014/main" id="{070C52C2-9D4B-4312-58B6-C9019D12EB19}"/>
              </a:ext>
            </a:extLst>
          </p:cNvPr>
          <p:cNvPicPr>
            <a:picLocks noGrp="1" noChangeAspect="1"/>
          </p:cNvPicPr>
          <p:nvPr>
            <p:ph sz="half" idx="2"/>
          </p:nvPr>
        </p:nvPicPr>
        <p:blipFill>
          <a:blip r:embed="rId2"/>
          <a:stretch>
            <a:fillRect/>
          </a:stretch>
        </p:blipFill>
        <p:spPr>
          <a:xfrm>
            <a:off x="676275" y="1735810"/>
            <a:ext cx="4184650" cy="3973218"/>
          </a:xfrm>
        </p:spPr>
      </p:pic>
    </p:spTree>
    <p:extLst>
      <p:ext uri="{BB962C8B-B14F-4D97-AF65-F5344CB8AC3E}">
        <p14:creationId xmlns:p14="http://schemas.microsoft.com/office/powerpoint/2010/main" val="38318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265C-C718-618C-79F3-A54ED1B28B85}"/>
              </a:ext>
            </a:extLst>
          </p:cNvPr>
          <p:cNvSpPr>
            <a:spLocks noGrp="1"/>
          </p:cNvSpPr>
          <p:nvPr>
            <p:ph type="title"/>
          </p:nvPr>
        </p:nvSpPr>
        <p:spPr>
          <a:xfrm>
            <a:off x="5536734" y="609600"/>
            <a:ext cx="3737268" cy="1320800"/>
          </a:xfrm>
        </p:spPr>
        <p:txBody>
          <a:bodyPr>
            <a:normAutofit/>
          </a:bodyPr>
          <a:lstStyle/>
          <a:p>
            <a:pPr>
              <a:lnSpc>
                <a:spcPct val="90000"/>
              </a:lnSpc>
            </a:pPr>
            <a:r>
              <a:rPr lang="en-US" sz="2800"/>
              <a:t>The time </a:t>
            </a:r>
            <a:r>
              <a:rPr lang="en-US" sz="2800" err="1"/>
              <a:t>hass</a:t>
            </a:r>
            <a:r>
              <a:rPr lang="en-US" sz="2800"/>
              <a:t> come to learn about Avocado</a:t>
            </a:r>
          </a:p>
        </p:txBody>
      </p:sp>
      <p:sp>
        <p:nvSpPr>
          <p:cNvPr id="3" name="Content Placeholder 2">
            <a:extLst>
              <a:ext uri="{FF2B5EF4-FFF2-40B4-BE49-F238E27FC236}">
                <a16:creationId xmlns:a16="http://schemas.microsoft.com/office/drawing/2014/main" id="{965747DC-08BC-59F5-B2D0-2F550B99D482}"/>
              </a:ext>
            </a:extLst>
          </p:cNvPr>
          <p:cNvSpPr>
            <a:spLocks noGrp="1"/>
          </p:cNvSpPr>
          <p:nvPr>
            <p:ph idx="1"/>
          </p:nvPr>
        </p:nvSpPr>
        <p:spPr>
          <a:xfrm>
            <a:off x="5209563" y="2160589"/>
            <a:ext cx="4064439" cy="3880773"/>
          </a:xfrm>
        </p:spPr>
        <p:txBody>
          <a:bodyPr>
            <a:normAutofit/>
          </a:bodyPr>
          <a:lstStyle/>
          <a:p>
            <a:pPr>
              <a:lnSpc>
                <a:spcPct val="90000"/>
              </a:lnSpc>
            </a:pPr>
            <a:endParaRPr lang="en-US" sz="1300"/>
          </a:p>
          <a:p>
            <a:pPr>
              <a:lnSpc>
                <a:spcPct val="90000"/>
              </a:lnSpc>
            </a:pPr>
            <a:r>
              <a:rPr lang="en-US" sz="1300"/>
              <a:t>Researchers believe Puebla, located in South Central Mexico, to be the motherland of the avocado, where this began to be consumed nearly 10,000 years ago. It’s also believed that Mesoamerican tribes first domesticated the avocado tree (</a:t>
            </a:r>
            <a:r>
              <a:rPr lang="en-US" sz="1300" err="1"/>
              <a:t>Persea</a:t>
            </a:r>
            <a:r>
              <a:rPr lang="en-US" sz="1300"/>
              <a:t> Americana) 5,000 years ago, making the cultivation of avocados as old as the invention of the wheel.</a:t>
            </a:r>
          </a:p>
          <a:p>
            <a:pPr>
              <a:lnSpc>
                <a:spcPct val="90000"/>
              </a:lnSpc>
            </a:pPr>
            <a:endParaRPr lang="en-US" sz="1300"/>
          </a:p>
          <a:p>
            <a:pPr>
              <a:lnSpc>
                <a:spcPct val="90000"/>
              </a:lnSpc>
            </a:pPr>
            <a:r>
              <a:rPr lang="en-US" sz="1300"/>
              <a:t>Prior to its domestication, it’s thought the survival of the avocado may have been dependent on the ability of since-extinct large mammals to stomach the fruit’s mildly toxic pit after swallowing the large berry whole. In theory, the seed was ready to sprout by the time it was excreted.</a:t>
            </a:r>
          </a:p>
          <a:p>
            <a:pPr>
              <a:lnSpc>
                <a:spcPct val="90000"/>
              </a:lnSpc>
            </a:pPr>
            <a:endParaRPr lang="en-US" sz="1300"/>
          </a:p>
        </p:txBody>
      </p:sp>
      <p:pic>
        <p:nvPicPr>
          <p:cNvPr id="6" name="Picture 5" descr="Plant growing in a concrete crack">
            <a:extLst>
              <a:ext uri="{FF2B5EF4-FFF2-40B4-BE49-F238E27FC236}">
                <a16:creationId xmlns:a16="http://schemas.microsoft.com/office/drawing/2014/main" id="{EF038AFC-6F4A-EAAE-B0D0-0043012CBEAB}"/>
              </a:ext>
            </a:extLst>
          </p:cNvPr>
          <p:cNvPicPr>
            <a:picLocks noChangeAspect="1"/>
          </p:cNvPicPr>
          <p:nvPr/>
        </p:nvPicPr>
        <p:blipFill rotWithShape="1">
          <a:blip r:embed="rId2"/>
          <a:srcRect l="14428" r="3306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56DED171-7249-F8D4-C99F-EB0AD7E311C1}"/>
              </a:ext>
            </a:extLst>
          </p:cNvPr>
          <p:cNvSpPr>
            <a:spLocks noGrp="1"/>
          </p:cNvSpPr>
          <p:nvPr>
            <p:ph type="sldNum" sz="quarter" idx="12"/>
          </p:nvPr>
        </p:nvSpPr>
        <p:spPr>
          <a:xfrm>
            <a:off x="8841996" y="6041362"/>
            <a:ext cx="432006" cy="365125"/>
          </a:xfrm>
        </p:spPr>
        <p:txBody>
          <a:bodyPr>
            <a:normAutofit/>
          </a:bodyPr>
          <a:lstStyle/>
          <a:p>
            <a:pPr>
              <a:spcAft>
                <a:spcPts val="600"/>
              </a:spcAft>
            </a:pPr>
            <a:fld id="{4FAB73BC-B049-4115-A692-8D63A059BFB8}" type="slidenum">
              <a:rPr lang="en-US" smtClean="0"/>
              <a:pPr>
                <a:spcAft>
                  <a:spcPts val="600"/>
                </a:spcAft>
              </a:pPr>
              <a:t>5</a:t>
            </a:fld>
            <a:endParaRPr lang="en-US"/>
          </a:p>
        </p:txBody>
      </p:sp>
    </p:spTree>
    <p:extLst>
      <p:ext uri="{BB962C8B-B14F-4D97-AF65-F5344CB8AC3E}">
        <p14:creationId xmlns:p14="http://schemas.microsoft.com/office/powerpoint/2010/main" val="3852670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213E-3193-F4DB-880F-B2663221BBB3}"/>
              </a:ext>
            </a:extLst>
          </p:cNvPr>
          <p:cNvSpPr>
            <a:spLocks noGrp="1"/>
          </p:cNvSpPr>
          <p:nvPr>
            <p:ph type="title"/>
          </p:nvPr>
        </p:nvSpPr>
        <p:spPr/>
        <p:txBody>
          <a:bodyPr/>
          <a:lstStyle/>
          <a:p>
            <a:r>
              <a:rPr lang="en-US" dirty="0"/>
              <a:t>Final Analysis </a:t>
            </a:r>
          </a:p>
        </p:txBody>
      </p:sp>
      <p:sp>
        <p:nvSpPr>
          <p:cNvPr id="3" name="Text Placeholder 2">
            <a:extLst>
              <a:ext uri="{FF2B5EF4-FFF2-40B4-BE49-F238E27FC236}">
                <a16:creationId xmlns:a16="http://schemas.microsoft.com/office/drawing/2014/main" id="{2ECC2C9F-1014-BAC9-E029-294763E3BF35}"/>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78839214-308A-A626-A931-95AB7D3B9C33}"/>
              </a:ext>
            </a:extLst>
          </p:cNvPr>
          <p:cNvSpPr>
            <a:spLocks noGrp="1"/>
          </p:cNvSpPr>
          <p:nvPr>
            <p:ph sz="half" idx="2"/>
          </p:nvPr>
        </p:nvSpPr>
        <p:spPr/>
        <p:txBody>
          <a:bodyPr>
            <a:normAutofit fontScale="92500" lnSpcReduction="10000"/>
          </a:bodyPr>
          <a:lstStyle/>
          <a:p>
            <a:r>
              <a:rPr lang="en-US" dirty="0"/>
              <a:t>After conducting the code to test out my hypothesis, I noticed something interest that didn’t occur to me at first</a:t>
            </a:r>
          </a:p>
          <a:p>
            <a:r>
              <a:rPr lang="en-US" dirty="0"/>
              <a:t>Western states and regions always had a more likely chance of selling and consuming avocados</a:t>
            </a:r>
          </a:p>
          <a:p>
            <a:r>
              <a:rPr lang="en-US" dirty="0"/>
              <a:t>I also noticed that when it came to my elevation question, it would have been better to get the 3 types of elevation in the same </a:t>
            </a:r>
            <a:r>
              <a:rPr lang="en-US" dirty="0" err="1"/>
              <a:t>region.and</a:t>
            </a:r>
            <a:r>
              <a:rPr lang="en-US" dirty="0"/>
              <a:t> then done the comparison</a:t>
            </a:r>
          </a:p>
        </p:txBody>
      </p:sp>
      <p:sp>
        <p:nvSpPr>
          <p:cNvPr id="5" name="Text Placeholder 4">
            <a:extLst>
              <a:ext uri="{FF2B5EF4-FFF2-40B4-BE49-F238E27FC236}">
                <a16:creationId xmlns:a16="http://schemas.microsoft.com/office/drawing/2014/main" id="{1A421491-4AF3-DC81-DDE8-0D27E6BDFD30}"/>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5281873-49B8-71A1-E01D-24D356FABEC4}"/>
              </a:ext>
            </a:extLst>
          </p:cNvPr>
          <p:cNvSpPr>
            <a:spLocks noGrp="1"/>
          </p:cNvSpPr>
          <p:nvPr>
            <p:ph sz="quarter" idx="4"/>
          </p:nvPr>
        </p:nvSpPr>
        <p:spPr/>
        <p:txBody>
          <a:bodyPr>
            <a:normAutofit fontScale="92500" lnSpcReduction="10000"/>
          </a:bodyPr>
          <a:lstStyle/>
          <a:p>
            <a:r>
              <a:rPr lang="en-US" dirty="0"/>
              <a:t>Densely populated area tended to have more avocado consumption verses rural areas, like the plains.</a:t>
            </a:r>
          </a:p>
          <a:p>
            <a:r>
              <a:rPr lang="en-US" dirty="0"/>
              <a:t>Overall, this proved some thing I already knew and left me wondering If I should ask more </a:t>
            </a:r>
            <a:r>
              <a:rPr lang="en-US"/>
              <a:t>specific questions</a:t>
            </a:r>
          </a:p>
        </p:txBody>
      </p:sp>
      <p:sp>
        <p:nvSpPr>
          <p:cNvPr id="7" name="Slide Number Placeholder 6">
            <a:extLst>
              <a:ext uri="{FF2B5EF4-FFF2-40B4-BE49-F238E27FC236}">
                <a16:creationId xmlns:a16="http://schemas.microsoft.com/office/drawing/2014/main" id="{346B1781-7A61-010F-C6C6-46A9108B04A4}"/>
              </a:ext>
            </a:extLst>
          </p:cNvPr>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963311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vocados and peppers on a cutting board">
            <a:extLst>
              <a:ext uri="{FF2B5EF4-FFF2-40B4-BE49-F238E27FC236}">
                <a16:creationId xmlns:a16="http://schemas.microsoft.com/office/drawing/2014/main"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p:txBody>
          <a:bodyPr anchor="b">
            <a:normAutofit/>
          </a:bodyPr>
          <a:lstStyle/>
          <a:p>
            <a:r>
              <a:rPr lang="en-US" dirty="0" err="1">
                <a:solidFill>
                  <a:srgbClr val="FFFFFF"/>
                </a:solidFill>
              </a:rPr>
              <a:t>Bravocado</a:t>
            </a:r>
            <a:r>
              <a:rPr lang="en-US" dirty="0">
                <a:solidFill>
                  <a:srgbClr val="FFFFFF"/>
                </a:solidFill>
              </a:rPr>
              <a:t>!</a:t>
            </a:r>
            <a:br>
              <a:rPr lang="en-US" dirty="0">
                <a:solidFill>
                  <a:srgbClr val="FFFFFF"/>
                </a:solidFill>
              </a:rPr>
            </a:br>
            <a:r>
              <a:rPr lang="en-US" sz="3200" dirty="0">
                <a:solidFill>
                  <a:srgbClr val="FFFFFF"/>
                </a:solidFill>
              </a:rPr>
              <a:t>We have made it</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25655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6E2C1D0-2072-4664-9C67-3B12866F5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7"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9" name="Picture 8" descr="A picture containing mammal, tree, outdoor, plant&#10;&#10;Description automatically generated">
            <a:extLst>
              <a:ext uri="{FF2B5EF4-FFF2-40B4-BE49-F238E27FC236}">
                <a16:creationId xmlns:a16="http://schemas.microsoft.com/office/drawing/2014/main" id="{73BBE356-5692-3FB5-474D-59C762331BA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766" r="26041"/>
          <a:stretch/>
        </p:blipFill>
        <p:spPr>
          <a:xfrm>
            <a:off x="6194368" y="10"/>
            <a:ext cx="5997632" cy="6857990"/>
          </a:xfrm>
          <a:custGeom>
            <a:avLst/>
            <a:gdLst/>
            <a:ahLst/>
            <a:cxnLst/>
            <a:rect l="l" t="t" r="r" b="b"/>
            <a:pathLst>
              <a:path w="5997632" h="6858000">
                <a:moveTo>
                  <a:pt x="0" y="0"/>
                </a:moveTo>
                <a:lnTo>
                  <a:pt x="5997632" y="0"/>
                </a:lnTo>
                <a:lnTo>
                  <a:pt x="5997632" y="6858000"/>
                </a:lnTo>
                <a:lnTo>
                  <a:pt x="3178693" y="6858000"/>
                </a:lnTo>
                <a:close/>
              </a:path>
            </a:pathLst>
          </a:custGeom>
        </p:spPr>
      </p:pic>
      <p:pic>
        <p:nvPicPr>
          <p:cNvPr id="6" name="Content Placeholder 5" descr="A picture containing text, art, collectable, painting&#10;&#10;Description automatically generated">
            <a:extLst>
              <a:ext uri="{FF2B5EF4-FFF2-40B4-BE49-F238E27FC236}">
                <a16:creationId xmlns:a16="http://schemas.microsoft.com/office/drawing/2014/main" id="{FC9EE112-BF47-88A3-0C9A-297D2BC86C5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966" r="-2" b="-2"/>
          <a:stretch/>
        </p:blipFill>
        <p:spPr>
          <a:xfrm>
            <a:off x="-1"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19" name="Freeform: Shape 18">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D82AD2-9E4A-0038-BBAF-7E6639B5F993}"/>
              </a:ext>
            </a:extLst>
          </p:cNvPr>
          <p:cNvSpPr>
            <a:spLocks noGrp="1"/>
          </p:cNvSpPr>
          <p:nvPr>
            <p:ph type="title"/>
          </p:nvPr>
        </p:nvSpPr>
        <p:spPr>
          <a:xfrm>
            <a:off x="618064" y="2093887"/>
            <a:ext cx="4193810" cy="880985"/>
          </a:xfrm>
        </p:spPr>
        <p:txBody>
          <a:bodyPr anchor="ctr">
            <a:normAutofit/>
          </a:bodyPr>
          <a:lstStyle/>
          <a:p>
            <a:pPr>
              <a:lnSpc>
                <a:spcPct val="90000"/>
              </a:lnSpc>
            </a:pPr>
            <a:r>
              <a:rPr lang="en-US" sz="2200"/>
              <a:t>So thank you meso americans &amp; giant ground sloths</a:t>
            </a:r>
          </a:p>
        </p:txBody>
      </p:sp>
      <p:sp>
        <p:nvSpPr>
          <p:cNvPr id="14" name="Content Placeholder 13">
            <a:extLst>
              <a:ext uri="{FF2B5EF4-FFF2-40B4-BE49-F238E27FC236}">
                <a16:creationId xmlns:a16="http://schemas.microsoft.com/office/drawing/2014/main" id="{EA1B885C-6C1E-A10D-50AF-4F9635950C3B}"/>
              </a:ext>
            </a:extLst>
          </p:cNvPr>
          <p:cNvSpPr>
            <a:spLocks noGrp="1"/>
          </p:cNvSpPr>
          <p:nvPr>
            <p:ph idx="1"/>
          </p:nvPr>
        </p:nvSpPr>
        <p:spPr>
          <a:xfrm>
            <a:off x="618064" y="2984423"/>
            <a:ext cx="4620544" cy="1873327"/>
          </a:xfrm>
        </p:spPr>
        <p:txBody>
          <a:bodyPr>
            <a:normAutofit/>
          </a:bodyPr>
          <a:lstStyle/>
          <a:p>
            <a:endParaRPr lang="en-US" sz="1600"/>
          </a:p>
        </p:txBody>
      </p:sp>
      <p:sp>
        <p:nvSpPr>
          <p:cNvPr id="4" name="Slide Number Placeholder 3">
            <a:extLst>
              <a:ext uri="{FF2B5EF4-FFF2-40B4-BE49-F238E27FC236}">
                <a16:creationId xmlns:a16="http://schemas.microsoft.com/office/drawing/2014/main" id="{3C77F656-B262-969B-6E68-72AA206E23F4}"/>
              </a:ext>
            </a:extLst>
          </p:cNvPr>
          <p:cNvSpPr>
            <a:spLocks noGrp="1"/>
          </p:cNvSpPr>
          <p:nvPr>
            <p:ph type="sldNum" sz="quarter" idx="12"/>
          </p:nvPr>
        </p:nvSpPr>
        <p:spPr>
          <a:xfrm>
            <a:off x="11162333" y="6041362"/>
            <a:ext cx="683339" cy="365125"/>
          </a:xfrm>
        </p:spPr>
        <p:txBody>
          <a:bodyPr>
            <a:normAutofit/>
          </a:bodyPr>
          <a:lstStyle/>
          <a:p>
            <a:pPr>
              <a:spcAft>
                <a:spcPts val="600"/>
              </a:spcAft>
            </a:pPr>
            <a:fld id="{4FAB73BC-B049-4115-A692-8D63A059BFB8}" type="slidenum">
              <a:rPr lang="en-US">
                <a:solidFill>
                  <a:srgbClr val="FFFFFF"/>
                </a:solidFill>
              </a:rPr>
              <a:pPr>
                <a:spcAft>
                  <a:spcPts val="600"/>
                </a:spcAft>
              </a:pPr>
              <a:t>6</a:t>
            </a:fld>
            <a:endParaRPr lang="en-US">
              <a:solidFill>
                <a:srgbClr val="FFFFFF"/>
              </a:solidFill>
            </a:endParaRPr>
          </a:p>
        </p:txBody>
      </p:sp>
      <p:sp>
        <p:nvSpPr>
          <p:cNvPr id="7" name="TextBox 6">
            <a:extLst>
              <a:ext uri="{FF2B5EF4-FFF2-40B4-BE49-F238E27FC236}">
                <a16:creationId xmlns:a16="http://schemas.microsoft.com/office/drawing/2014/main" id="{E91B1B49-F2E8-741D-F0CB-05139A587F0F}"/>
              </a:ext>
            </a:extLst>
          </p:cNvPr>
          <p:cNvSpPr txBox="1"/>
          <p:nvPr/>
        </p:nvSpPr>
        <p:spPr>
          <a:xfrm>
            <a:off x="6981724" y="6870700"/>
            <a:ext cx="252665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urses.lumenlearning.com/boundless-arthistory/chapter/mesoameric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EDBAE519-CAA5-446E-FA9B-41CDBC14A193}"/>
              </a:ext>
            </a:extLst>
          </p:cNvPr>
          <p:cNvSpPr txBox="1"/>
          <p:nvPr/>
        </p:nvSpPr>
        <p:spPr>
          <a:xfrm>
            <a:off x="9521077" y="6870700"/>
            <a:ext cx="267092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lashdecks.com/decks/davidtsw/extinct-animal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47600162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886DC8-C97D-78CF-6D2A-31BAAC1C23F0}"/>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avocado has several potential health benefits</a:t>
            </a:r>
          </a:p>
        </p:txBody>
      </p:sp>
      <p:pic>
        <p:nvPicPr>
          <p:cNvPr id="5" name="Content Placeholder 4">
            <a:extLst>
              <a:ext uri="{FF2B5EF4-FFF2-40B4-BE49-F238E27FC236}">
                <a16:creationId xmlns:a16="http://schemas.microsoft.com/office/drawing/2014/main" id="{2F5AD360-60DC-441D-C090-791E10BC9BD2}"/>
              </a:ext>
            </a:extLst>
          </p:cNvPr>
          <p:cNvPicPr>
            <a:picLocks noChangeAspect="1"/>
          </p:cNvPicPr>
          <p:nvPr/>
        </p:nvPicPr>
        <p:blipFill rotWithShape="1">
          <a:blip r:embed="rId2"/>
          <a:srcRect t="6662" r="-2" b="9303"/>
          <a:stretch/>
        </p:blipFill>
        <p:spPr>
          <a:xfrm>
            <a:off x="757251" y="1721570"/>
            <a:ext cx="3856774" cy="3503758"/>
          </a:xfrm>
          <a:prstGeom prst="rect">
            <a:avLst/>
          </a:prstGeom>
        </p:spPr>
      </p:pic>
      <p:sp>
        <p:nvSpPr>
          <p:cNvPr id="25" name="Content Placeholder 8">
            <a:extLst>
              <a:ext uri="{FF2B5EF4-FFF2-40B4-BE49-F238E27FC236}">
                <a16:creationId xmlns:a16="http://schemas.microsoft.com/office/drawing/2014/main" id="{D09DBF5F-730B-D235-1283-13294B695D91}"/>
              </a:ext>
            </a:extLst>
          </p:cNvPr>
          <p:cNvSpPr>
            <a:spLocks noGrp="1"/>
          </p:cNvSpPr>
          <p:nvPr>
            <p:ph idx="1"/>
          </p:nvPr>
        </p:nvSpPr>
        <p:spPr>
          <a:xfrm>
            <a:off x="7181725" y="2837329"/>
            <a:ext cx="4512988" cy="3317938"/>
          </a:xfrm>
        </p:spPr>
        <p:txBody>
          <a:bodyPr anchor="t">
            <a:normAutofit/>
          </a:bodyPr>
          <a:lstStyle/>
          <a:p>
            <a:pPr>
              <a:lnSpc>
                <a:spcPct val="90000"/>
              </a:lnSpc>
              <a:buFont typeface="+mj-lt"/>
              <a:buAutoNum type="arabicPeriod"/>
            </a:pPr>
            <a:r>
              <a:rPr lang="en-US" sz="1100" b="0" i="0">
                <a:solidFill>
                  <a:srgbClr val="FFFFFF"/>
                </a:solidFill>
                <a:effectLst/>
                <a:latin typeface="Söhne"/>
              </a:rPr>
              <a:t>Nutrient-rich: Avocados are packed with nutrients such as fiber, healthy fats, potassium, vitamin K, vitamin E, vitamin C, and vitamin B6.</a:t>
            </a:r>
          </a:p>
          <a:p>
            <a:pPr>
              <a:lnSpc>
                <a:spcPct val="90000"/>
              </a:lnSpc>
              <a:buFont typeface="+mj-lt"/>
              <a:buAutoNum type="arabicPeriod"/>
            </a:pPr>
            <a:r>
              <a:rPr lang="en-US" sz="1100" b="0" i="0">
                <a:solidFill>
                  <a:srgbClr val="FFFFFF"/>
                </a:solidFill>
                <a:effectLst/>
                <a:latin typeface="Söhne"/>
              </a:rPr>
              <a:t>Heart-healthy: The monounsaturated fats in avocados can help lower LDL (bad) cholesterol and reduce the risk of heart disease.</a:t>
            </a:r>
          </a:p>
          <a:p>
            <a:pPr>
              <a:lnSpc>
                <a:spcPct val="90000"/>
              </a:lnSpc>
              <a:buFont typeface="+mj-lt"/>
              <a:buAutoNum type="arabicPeriod"/>
            </a:pPr>
            <a:r>
              <a:rPr lang="en-US" sz="1100" b="0" i="0">
                <a:solidFill>
                  <a:srgbClr val="FFFFFF"/>
                </a:solidFill>
                <a:effectLst/>
                <a:latin typeface="Söhne"/>
              </a:rPr>
              <a:t>Promotes healthy digestion: The high fiber content of avocados can aid in digestion and promote regular bowel movements.</a:t>
            </a:r>
          </a:p>
          <a:p>
            <a:pPr>
              <a:lnSpc>
                <a:spcPct val="90000"/>
              </a:lnSpc>
              <a:buFont typeface="+mj-lt"/>
              <a:buAutoNum type="arabicPeriod"/>
            </a:pPr>
            <a:r>
              <a:rPr lang="en-US" sz="1100" b="0" i="0">
                <a:solidFill>
                  <a:srgbClr val="FFFFFF"/>
                </a:solidFill>
                <a:effectLst/>
                <a:latin typeface="Söhne"/>
              </a:rPr>
              <a:t>May help with weight management: The healthy fats and fiber in avocados can help you feel full and satisfied, which may prevent overeating and aid in weight loss.</a:t>
            </a:r>
          </a:p>
          <a:p>
            <a:pPr>
              <a:lnSpc>
                <a:spcPct val="90000"/>
              </a:lnSpc>
              <a:buFont typeface="+mj-lt"/>
              <a:buAutoNum type="arabicPeriod"/>
            </a:pPr>
            <a:r>
              <a:rPr lang="en-US" sz="1100" b="0" i="0">
                <a:solidFill>
                  <a:srgbClr val="FFFFFF"/>
                </a:solidFill>
                <a:effectLst/>
                <a:latin typeface="Söhne"/>
              </a:rPr>
              <a:t>Supports healthy skin: The vitamin C and vitamin E in avocados have antioxidant properties that can help protect your skin from damage caused by free radicals.</a:t>
            </a:r>
          </a:p>
          <a:p>
            <a:pPr>
              <a:lnSpc>
                <a:spcPct val="90000"/>
              </a:lnSpc>
              <a:buFont typeface="+mj-lt"/>
              <a:buAutoNum type="arabicPeriod"/>
            </a:pPr>
            <a:r>
              <a:rPr lang="en-US" sz="1100" b="0" i="0">
                <a:solidFill>
                  <a:srgbClr val="FFFFFF"/>
                </a:solidFill>
                <a:effectLst/>
                <a:latin typeface="Söhne"/>
              </a:rPr>
              <a:t>May help prevent certain diseases: Some studies suggest that avocados may have anti-inflammatory properties and may help reduce the risk of certain diseases such as cancer, arthritis, and diabetes.</a:t>
            </a:r>
          </a:p>
          <a:p>
            <a:pPr>
              <a:lnSpc>
                <a:spcPct val="90000"/>
              </a:lnSpc>
            </a:pPr>
            <a:endParaRPr lang="en-US" sz="1100">
              <a:solidFill>
                <a:srgbClr val="FFFFFF"/>
              </a:solidFill>
            </a:endParaRPr>
          </a:p>
        </p:txBody>
      </p:sp>
      <p:sp>
        <p:nvSpPr>
          <p:cNvPr id="4" name="Slide Number Placeholder 3">
            <a:extLst>
              <a:ext uri="{FF2B5EF4-FFF2-40B4-BE49-F238E27FC236}">
                <a16:creationId xmlns:a16="http://schemas.microsoft.com/office/drawing/2014/main" id="{334B390A-0FA7-12C6-D972-EEE598B8EDE0}"/>
              </a:ext>
            </a:extLst>
          </p:cNvPr>
          <p:cNvSpPr>
            <a:spLocks noGrp="1"/>
          </p:cNvSpPr>
          <p:nvPr>
            <p:ph type="sldNum" sz="quarter" idx="12"/>
          </p:nvPr>
        </p:nvSpPr>
        <p:spPr>
          <a:xfrm>
            <a:off x="9662553" y="6041362"/>
            <a:ext cx="566186" cy="365125"/>
          </a:xfrm>
        </p:spPr>
        <p:txBody>
          <a:bodyPr>
            <a:normAutofit/>
          </a:bodyPr>
          <a:lstStyle/>
          <a:p>
            <a:pPr>
              <a:spcAft>
                <a:spcPts val="600"/>
              </a:spcAft>
            </a:pPr>
            <a:fld id="{4FAB73BC-B049-4115-A692-8D63A059BFB8}" type="slidenum">
              <a:rPr lang="en-US">
                <a:solidFill>
                  <a:srgbClr val="FFFFFF"/>
                </a:solidFill>
              </a:rPr>
              <a:pPr>
                <a:spcAft>
                  <a:spcPts val="600"/>
                </a:spcAft>
              </a:pPr>
              <a:t>7</a:t>
            </a:fld>
            <a:endParaRPr lang="en-US">
              <a:solidFill>
                <a:srgbClr val="FFFFFF"/>
              </a:solidFill>
            </a:endParaRPr>
          </a:p>
        </p:txBody>
      </p:sp>
    </p:spTree>
    <p:extLst>
      <p:ext uri="{BB962C8B-B14F-4D97-AF65-F5344CB8AC3E}">
        <p14:creationId xmlns:p14="http://schemas.microsoft.com/office/powerpoint/2010/main" val="2744732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94F-E67F-2B69-90FB-14638A60F201}"/>
              </a:ext>
            </a:extLst>
          </p:cNvPr>
          <p:cNvSpPr>
            <a:spLocks noGrp="1"/>
          </p:cNvSpPr>
          <p:nvPr>
            <p:ph type="title"/>
          </p:nvPr>
        </p:nvSpPr>
        <p:spPr/>
        <p:txBody>
          <a:bodyPr/>
          <a:lstStyle/>
          <a:p>
            <a:r>
              <a:rPr lang="en-US" dirty="0"/>
              <a:t>My 4 Qs</a:t>
            </a:r>
          </a:p>
        </p:txBody>
      </p:sp>
      <p:sp>
        <p:nvSpPr>
          <p:cNvPr id="3" name="Content Placeholder 2">
            <a:extLst>
              <a:ext uri="{FF2B5EF4-FFF2-40B4-BE49-F238E27FC236}">
                <a16:creationId xmlns:a16="http://schemas.microsoft.com/office/drawing/2014/main" id="{CB39ABB8-8E54-CC41-8E35-7E2D3B94620B}"/>
              </a:ext>
            </a:extLst>
          </p:cNvPr>
          <p:cNvSpPr>
            <a:spLocks noGrp="1"/>
          </p:cNvSpPr>
          <p:nvPr>
            <p:ph idx="1"/>
          </p:nvPr>
        </p:nvSpPr>
        <p:spPr/>
        <p:txBody>
          <a:bodyPr>
            <a:normAutofit lnSpcReduction="10000"/>
          </a:bodyPr>
          <a:lstStyle/>
          <a:p>
            <a:r>
              <a:rPr lang="en-US" sz="2400" dirty="0"/>
              <a:t>1: How do the 3 Cities volume of Avocado consumption compare to each other? (ANOVA will be used)</a:t>
            </a:r>
          </a:p>
          <a:p>
            <a:r>
              <a:rPr lang="en-US" sz="2400" dirty="0"/>
              <a:t>2: How do the 3 Cities Average Price of Avocados compare to each other? (ANOVA will be used)</a:t>
            </a:r>
          </a:p>
          <a:p>
            <a:r>
              <a:rPr lang="en-US" sz="2400" dirty="0"/>
              <a:t>3: How do different regions compare to each other in Avocado consumptions using the total bags sold (ANOVA will be used)</a:t>
            </a:r>
          </a:p>
          <a:p>
            <a:r>
              <a:rPr lang="en-US" sz="2400" dirty="0"/>
              <a:t>4: Does elevation play a part in Avocado consumptions using the total bags sold (Independent Chi square will be used)</a:t>
            </a:r>
          </a:p>
          <a:p>
            <a:endParaRPr lang="en-US" sz="2400" dirty="0"/>
          </a:p>
          <a:p>
            <a:endParaRPr lang="en-US" dirty="0"/>
          </a:p>
        </p:txBody>
      </p:sp>
      <p:sp>
        <p:nvSpPr>
          <p:cNvPr id="4" name="Slide Number Placeholder 3">
            <a:extLst>
              <a:ext uri="{FF2B5EF4-FFF2-40B4-BE49-F238E27FC236}">
                <a16:creationId xmlns:a16="http://schemas.microsoft.com/office/drawing/2014/main" id="{4B902AAD-9DE2-6AED-F70D-4A0C019EEEC4}"/>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43908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7883612" y="484632"/>
            <a:ext cx="3816774" cy="1609344"/>
          </a:xfrm>
          <a:ln>
            <a:noFill/>
          </a:ln>
        </p:spPr>
        <p:txBody>
          <a:bodyPr>
            <a:normAutofit/>
          </a:bodyPr>
          <a:lstStyle/>
          <a:p>
            <a:r>
              <a:rPr lang="en-US" sz="3200" dirty="0"/>
              <a:t>Data Collection</a:t>
            </a:r>
          </a:p>
        </p:txBody>
      </p:sp>
      <p:graphicFrame>
        <p:nvGraphicFramePr>
          <p:cNvPr id="21" name="Content Placeholder 2" descr="Icon SmartArt graphic">
            <a:extLst>
              <a:ext uri="{FF2B5EF4-FFF2-40B4-BE49-F238E27FC236}">
                <a16:creationId xmlns:a16="http://schemas.microsoft.com/office/drawing/2014/main" id="{A3D1C6A2-434F-413C-ACCC-99B0DBD24CFD}"/>
              </a:ext>
            </a:extLst>
          </p:cNvPr>
          <p:cNvGraphicFramePr>
            <a:graphicFrameLocks noGrp="1"/>
          </p:cNvGraphicFramePr>
          <p:nvPr>
            <p:ph idx="1"/>
            <p:extLst>
              <p:ext uri="{D42A27DB-BD31-4B8C-83A1-F6EECF244321}">
                <p14:modId xmlns:p14="http://schemas.microsoft.com/office/powerpoint/2010/main" val="3921090756"/>
              </p:ext>
            </p:extLst>
          </p:nvPr>
        </p:nvGraphicFramePr>
        <p:xfrm>
          <a:off x="7883611" y="2121408"/>
          <a:ext cx="3816774" cy="4050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p:txBody>
          <a:bodyPr>
            <a:normAutofit/>
          </a:bodyPr>
          <a:lstStyle/>
          <a:p>
            <a:pPr>
              <a:spcAft>
                <a:spcPts val="600"/>
              </a:spcAft>
            </a:pPr>
            <a:fld id="{4FAB73BC-B049-4115-A692-8D63A059BFB8}" type="slidenum">
              <a:rPr lang="en-US" smtClean="0"/>
              <a:pPr>
                <a:spcAft>
                  <a:spcPts val="600"/>
                </a:spcAft>
              </a:pPr>
              <a:t>9</a:t>
            </a:fld>
            <a:endParaRPr lang="en-US" dirty="0"/>
          </a:p>
        </p:txBody>
      </p:sp>
      <p:pic>
        <p:nvPicPr>
          <p:cNvPr id="9" name="Picture 8" descr="Close-up of hand holding salad">
            <a:extLst>
              <a:ext uri="{FF2B5EF4-FFF2-40B4-BE49-F238E27FC236}">
                <a16:creationId xmlns:a16="http://schemas.microsoft.com/office/drawing/2014/main" id="{E993FA7A-9A61-804B-A5E4-16683DB6CC47}"/>
              </a:ext>
            </a:extLst>
          </p:cNvPr>
          <p:cNvPicPr>
            <a:picLocks noChangeAspect="1"/>
          </p:cNvPicPr>
          <p:nvPr/>
        </p:nvPicPr>
        <p:blipFill rotWithShape="1">
          <a:blip r:embed="rId8"/>
          <a:srcRect l="9759" r="16765" b="-1"/>
          <a:stretch/>
        </p:blipFill>
        <p:spPr>
          <a:xfrm>
            <a:off x="3343" y="10"/>
            <a:ext cx="7548923" cy="6857990"/>
          </a:xfrm>
          <a:prstGeom prst="rect">
            <a:avLst/>
          </a:prstGeom>
        </p:spPr>
      </p:pic>
    </p:spTree>
    <p:extLst>
      <p:ext uri="{BB962C8B-B14F-4D97-AF65-F5344CB8AC3E}">
        <p14:creationId xmlns:p14="http://schemas.microsoft.com/office/powerpoint/2010/main" val="13158133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EE1C908-B3CC-430B-8659-0948FA2BA0C9}">
  <ds:schemaRefs>
    <ds:schemaRef ds:uri="http://schemas.microsoft.com/sharepoint/v3/contenttype/forms"/>
  </ds:schemaRefs>
</ds:datastoreItem>
</file>

<file path=customXml/itemProps2.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3671</TotalTime>
  <Words>1870</Words>
  <Application>Microsoft Office PowerPoint</Application>
  <PresentationFormat>Widescreen</PresentationFormat>
  <Paragraphs>190</Paragraphs>
  <Slides>51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Montserrat SemiBold</vt:lpstr>
      <vt:lpstr>Söhne</vt:lpstr>
      <vt:lpstr>Trebuchet MS</vt:lpstr>
      <vt:lpstr>var(--jp-code-font-family)</vt:lpstr>
      <vt:lpstr>Wingdings 3</vt:lpstr>
      <vt:lpstr>Facet</vt:lpstr>
      <vt:lpstr>A move in the ripe direction</vt:lpstr>
      <vt:lpstr>CONTENTS </vt:lpstr>
      <vt:lpstr>Preview</vt:lpstr>
      <vt:lpstr>Warning:  </vt:lpstr>
      <vt:lpstr>The time hass come to learn about Avocado</vt:lpstr>
      <vt:lpstr>So thank you meso americans &amp; giant ground sloths</vt:lpstr>
      <vt:lpstr>avocado has several potential health benefits</vt:lpstr>
      <vt:lpstr>My 4 Qs</vt:lpstr>
      <vt:lpstr>Data Collection</vt:lpstr>
      <vt:lpstr>Data Wrangling </vt:lpstr>
      <vt:lpstr>Data Wrangling for Q 1&amp;2</vt:lpstr>
      <vt:lpstr>PowerPoint Presentation</vt:lpstr>
      <vt:lpstr>PowerPoint Presentation</vt:lpstr>
      <vt:lpstr>Data Wrangling for Q 3</vt:lpstr>
      <vt:lpstr>PowerPoint Presentation</vt:lpstr>
      <vt:lpstr>Data Wrangling for Q 4</vt:lpstr>
      <vt:lpstr>PowerPoint Presentation</vt:lpstr>
      <vt:lpstr>1: How do the 3 Cities volume of Avocado consumption compare to each other? </vt:lpstr>
      <vt:lpstr>What did the avocado say to the toast? </vt:lpstr>
      <vt:lpstr>ANOVA </vt:lpstr>
      <vt:lpstr>-Sample size has  a least 20 cases per independent variable -No overlap between groups (regions) and region testings are not related -Sphericity is not applicable because it’s not a between subjects design  </vt:lpstr>
      <vt:lpstr>Contin.</vt:lpstr>
      <vt:lpstr>F_onewayResult</vt:lpstr>
      <vt:lpstr>Post-Hoc</vt:lpstr>
      <vt:lpstr>PowerPoint Presentation</vt:lpstr>
      <vt:lpstr>(2) How do the 3 Cities Average Price of Avocados compare to each other?</vt:lpstr>
      <vt:lpstr>Barlett Test</vt:lpstr>
      <vt:lpstr>F_onewayResult</vt:lpstr>
      <vt:lpstr>Post-Hoc</vt:lpstr>
      <vt:lpstr>PowerPoint Presentation</vt:lpstr>
      <vt:lpstr>Fun Fact!!</vt:lpstr>
      <vt:lpstr>3: How do different regions compare to each other in Avocado consumptions using the total bags sold </vt:lpstr>
      <vt:lpstr>Closest to “Normal”</vt:lpstr>
      <vt:lpstr>Barlett Test </vt:lpstr>
      <vt:lpstr>F_onewayResult</vt:lpstr>
      <vt:lpstr>Post-Hoc</vt:lpstr>
      <vt:lpstr>Post-Hoc Contin..</vt:lpstr>
      <vt:lpstr>PowerPoint Presentation</vt:lpstr>
      <vt:lpstr>PowerPoint Presentation</vt:lpstr>
      <vt:lpstr>I’m just here to avo good time. Cause Hass Queen we are almost done</vt:lpstr>
      <vt:lpstr>4: Does elevation play a part in Avocado consumptions using the total bags sold </vt:lpstr>
      <vt:lpstr>It hass dawned on me that not only is sea level elevation data I found was conducted and gathered from the 1980 Census.  </vt:lpstr>
      <vt:lpstr>PowerPoint Presentation</vt:lpstr>
      <vt:lpstr>Contin.</vt:lpstr>
      <vt:lpstr>PowerPoint Presentation</vt:lpstr>
      <vt:lpstr>Independent Chi square</vt:lpstr>
      <vt:lpstr>PowerPoint Presentation</vt:lpstr>
      <vt:lpstr>PowerPoint Presentation</vt:lpstr>
      <vt:lpstr>Post-Hoc </vt:lpstr>
      <vt:lpstr>Final Analysis </vt:lpstr>
      <vt:lpstr>Bravocado! We have made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move in the ripe direction</dc:title>
  <dc:creator>Bernadette Diatta</dc:creator>
  <cp:lastModifiedBy>Bernadette Diatta</cp:lastModifiedBy>
  <cp:revision>1</cp:revision>
  <dcterms:created xsi:type="dcterms:W3CDTF">2023-05-05T16:44:04Z</dcterms:created>
  <dcterms:modified xsi:type="dcterms:W3CDTF">2023-06-14T02:27:04Z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